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257" r:id="rId5"/>
    <p:sldId id="261" r:id="rId6"/>
    <p:sldId id="274" r:id="rId7"/>
    <p:sldId id="275" r:id="rId8"/>
    <p:sldId id="276" r:id="rId9"/>
    <p:sldId id="277" r:id="rId10"/>
    <p:sldId id="278" r:id="rId11"/>
    <p:sldId id="27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8"/>
  </p:normalViewPr>
  <p:slideViewPr>
    <p:cSldViewPr snapToGrid="0" snapToObjects="1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E7939FE9-0B2E-4997-BA24-44FF9669B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0AE1028-7A43-40A3-A2EC-124FFB073D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3D3C9-ED3E-4430-A8CA-03711A676035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ACACB66-3B0A-415A-9449-9278044DA5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9B7EC22-6F70-469D-B720-84BF796C51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4CC5C-2831-4FAC-8076-6410B257E0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83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67E2B-6215-4DB6-B113-75ACD1123374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C8106-034A-47C1-ADA6-0A1F9E0E7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8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C8106-034A-47C1-ADA6-0A1F9E0E747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859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C8106-034A-47C1-ADA6-0A1F9E0E747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2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C8106-034A-47C1-ADA6-0A1F9E0E747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40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79624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4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49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0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65941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9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3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451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393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151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461DC49-1338-C24E-A3BB-5919AD12F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" t="419" r="6606" b="22195"/>
          <a:stretch/>
        </p:blipFill>
        <p:spPr>
          <a:xfrm>
            <a:off x="0" y="43324"/>
            <a:ext cx="12157166" cy="680161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310B1DD0-264A-47E3-A16A-C87AFA51E6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6">
            <a:extLst>
              <a:ext uri="{FF2B5EF4-FFF2-40B4-BE49-F238E27FC236}">
                <a16:creationId xmlns="" xmlns:a16="http://schemas.microsoft.com/office/drawing/2014/main" id="{69C1BB7B-F21E-41A2-B30C-D8507B9602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4" name="Freeform 6">
            <a:extLst>
              <a:ext uri="{FF2B5EF4-FFF2-40B4-BE49-F238E27FC236}">
                <a16:creationId xmlns="" xmlns:a16="http://schemas.microsoft.com/office/drawing/2014/main" id="{DF6D7DDE-F8A1-4105-9729-F9EB5F81A3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>
            <a:normAutofit/>
          </a:bodyPr>
          <a:lstStyle/>
          <a:p>
            <a:r>
              <a:rPr lang="hr-HR" dirty="0" smtClean="0">
                <a:solidFill>
                  <a:schemeClr val="bg2"/>
                </a:solidFill>
                <a:latin typeface="Bodoni MT" panose="02070603080606020203" pitchFamily="18" charset="0"/>
              </a:rPr>
              <a:t>croatia</a:t>
            </a:r>
            <a:endParaRPr lang="en-US" dirty="0">
              <a:solidFill>
                <a:schemeClr val="bg2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5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="" xmlns:a16="http://schemas.microsoft.com/office/drawing/2014/main" id="{0E807223-DF88-4D6D-970E-08919E5E02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222" y="706483"/>
            <a:ext cx="3265669" cy="14859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 sz="5400" dirty="0" smtClean="0">
                <a:latin typeface="Haettenschweiler" panose="020B0706040902060204" pitchFamily="34" charset="0"/>
              </a:rPr>
              <a:t>About Croatia</a:t>
            </a:r>
            <a:endParaRPr lang="en-US" sz="5400" dirty="0">
              <a:latin typeface="Haettenschweiler" panose="020B0706040902060204" pitchFamily="34" charset="0"/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="" xmlns:a16="http://schemas.microsoft.com/office/drawing/2014/main" id="{C7F36DA5-3286-4EAB-8CE6-344245727B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1" r="6813" b="442"/>
          <a:stretch/>
        </p:blipFill>
        <p:spPr>
          <a:xfrm>
            <a:off x="14097" y="-376"/>
            <a:ext cx="4557912" cy="6858752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43975" y="2285999"/>
            <a:ext cx="7106194" cy="3581401"/>
          </a:xfrm>
        </p:spPr>
        <p:txBody>
          <a:bodyPr/>
          <a:lstStyle/>
          <a:p>
            <a:r>
              <a:rPr lang="hr-HR" dirty="0"/>
              <a:t>A</a:t>
            </a:r>
            <a:r>
              <a:rPr lang="en-US" dirty="0" smtClean="0"/>
              <a:t> </a:t>
            </a:r>
            <a:r>
              <a:rPr lang="en-US" dirty="0"/>
              <a:t>country at the </a:t>
            </a:r>
            <a:r>
              <a:rPr lang="en-US" dirty="0" smtClean="0"/>
              <a:t>crossroads</a:t>
            </a:r>
            <a:r>
              <a:rPr lang="hr-HR" dirty="0" smtClean="0"/>
              <a:t> </a:t>
            </a:r>
            <a:r>
              <a:rPr lang="en-US" dirty="0" smtClean="0"/>
              <a:t>of</a:t>
            </a:r>
            <a:r>
              <a:rPr lang="en-US" b="1" dirty="0"/>
              <a:t> Central and Southeast </a:t>
            </a:r>
            <a:r>
              <a:rPr lang="en-US" b="1" dirty="0" smtClean="0"/>
              <a:t>Europe</a:t>
            </a:r>
            <a:endParaRPr lang="hr-HR" b="1" dirty="0" smtClean="0"/>
          </a:p>
          <a:p>
            <a:r>
              <a:rPr lang="en-US" dirty="0" smtClean="0"/>
              <a:t>Its </a:t>
            </a:r>
            <a:r>
              <a:rPr lang="en-US" dirty="0"/>
              <a:t>coast lies entirely on the </a:t>
            </a:r>
            <a:r>
              <a:rPr lang="en-US" b="1" dirty="0"/>
              <a:t>Adriatic </a:t>
            </a:r>
            <a:r>
              <a:rPr lang="en-US" b="1" dirty="0" smtClean="0"/>
              <a:t>Sea</a:t>
            </a:r>
            <a:endParaRPr lang="hr-HR" b="1" dirty="0" smtClean="0"/>
          </a:p>
          <a:p>
            <a:r>
              <a:rPr lang="hr-HR" dirty="0" smtClean="0"/>
              <a:t>It borders with </a:t>
            </a:r>
            <a:r>
              <a:rPr lang="hr-HR" b="1" dirty="0" smtClean="0"/>
              <a:t>6 countries</a:t>
            </a:r>
          </a:p>
          <a:p>
            <a:r>
              <a:rPr lang="hr-HR" dirty="0" smtClean="0"/>
              <a:t>It </a:t>
            </a:r>
            <a:r>
              <a:rPr lang="hr-HR" dirty="0"/>
              <a:t>is divided into</a:t>
            </a:r>
            <a:r>
              <a:rPr lang="hr-HR" b="1" dirty="0"/>
              <a:t> 21 counties</a:t>
            </a:r>
            <a:endParaRPr lang="hr-HR" dirty="0" smtClean="0"/>
          </a:p>
          <a:p>
            <a:r>
              <a:rPr lang="hr-HR" b="1" dirty="0"/>
              <a:t>Capital city</a:t>
            </a:r>
            <a:r>
              <a:rPr lang="hr-HR" dirty="0"/>
              <a:t>: Zagreb</a:t>
            </a:r>
          </a:p>
          <a:p>
            <a:r>
              <a:rPr lang="hr-HR" b="1" dirty="0"/>
              <a:t>P</a:t>
            </a:r>
            <a:r>
              <a:rPr lang="en-US" b="1" dirty="0" err="1"/>
              <a:t>opulation</a:t>
            </a:r>
            <a:r>
              <a:rPr lang="hr-HR" dirty="0"/>
              <a:t>: </a:t>
            </a:r>
            <a:r>
              <a:rPr lang="en-US" dirty="0"/>
              <a:t>nearly 3.9 million</a:t>
            </a:r>
            <a:endParaRPr lang="hr-HR" dirty="0"/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767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092" y="685800"/>
            <a:ext cx="9152708" cy="1485900"/>
          </a:xfrm>
        </p:spPr>
        <p:txBody>
          <a:bodyPr/>
          <a:lstStyle/>
          <a:p>
            <a:r>
              <a:rPr lang="hr-HR" dirty="0" smtClean="0">
                <a:latin typeface="Haettenschweiler" panose="020B0706040902060204" pitchFamily="34" charset="0"/>
              </a:rPr>
              <a:t>History </a:t>
            </a:r>
            <a:endParaRPr lang="hr-HR" dirty="0">
              <a:latin typeface="Haettenschweiler" panose="020B070604090206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19" y="2171700"/>
            <a:ext cx="5721531" cy="3581401"/>
          </a:xfrm>
        </p:spPr>
        <p:txBody>
          <a:bodyPr/>
          <a:lstStyle/>
          <a:p>
            <a:r>
              <a:rPr lang="hr-HR" dirty="0" smtClean="0"/>
              <a:t>Krapina </a:t>
            </a:r>
            <a:r>
              <a:rPr lang="hr-HR" dirty="0"/>
              <a:t>Neanderthals </a:t>
            </a:r>
            <a:endParaRPr lang="hr-HR" dirty="0" smtClean="0"/>
          </a:p>
          <a:p>
            <a:r>
              <a:rPr lang="en-US" dirty="0" smtClean="0"/>
              <a:t>Around </a:t>
            </a:r>
            <a:r>
              <a:rPr lang="en-US" dirty="0"/>
              <a:t>the early part of the 7th </a:t>
            </a:r>
            <a:r>
              <a:rPr lang="en-US" dirty="0" smtClean="0"/>
              <a:t>century</a:t>
            </a:r>
            <a:r>
              <a:rPr lang="hr-HR" dirty="0" smtClean="0"/>
              <a:t> </a:t>
            </a:r>
            <a:r>
              <a:rPr lang="en-US" dirty="0" smtClean="0"/>
              <a:t>Croatian </a:t>
            </a:r>
            <a:r>
              <a:rPr lang="en-US" dirty="0"/>
              <a:t>tribes arrived from </a:t>
            </a:r>
            <a:r>
              <a:rPr lang="en-US" dirty="0" smtClean="0"/>
              <a:t>Poland</a:t>
            </a:r>
            <a:endParaRPr lang="hr-HR" dirty="0"/>
          </a:p>
          <a:p>
            <a:r>
              <a:rPr lang="hr-HR" dirty="0" smtClean="0"/>
              <a:t>Through the past Croatia has been the part of the </a:t>
            </a:r>
            <a:r>
              <a:rPr lang="en-US" dirty="0" smtClean="0"/>
              <a:t>Greek</a:t>
            </a:r>
            <a:r>
              <a:rPr lang="en-US" dirty="0"/>
              <a:t>, Roman, Venetian and Austro-Hungarian </a:t>
            </a:r>
            <a:r>
              <a:rPr lang="en-US" dirty="0" smtClean="0"/>
              <a:t>Empires</a:t>
            </a:r>
            <a:r>
              <a:rPr lang="hr-HR" dirty="0" smtClean="0"/>
              <a:t> and the part of the Yugoslavia</a:t>
            </a:r>
          </a:p>
          <a:p>
            <a:r>
              <a:rPr lang="hr-HR" b="1" dirty="0" smtClean="0"/>
              <a:t>1991. - </a:t>
            </a:r>
            <a:r>
              <a:rPr lang="hr-HR" b="1" dirty="0"/>
              <a:t>Croatian War of Independence</a:t>
            </a:r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00" y="2497804"/>
            <a:ext cx="2998297" cy="2031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00" y="359696"/>
            <a:ext cx="2972697" cy="1981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2"/>
          <a:stretch/>
        </p:blipFill>
        <p:spPr>
          <a:xfrm>
            <a:off x="8072600" y="4686701"/>
            <a:ext cx="3034687" cy="17489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05729" y="458125"/>
            <a:ext cx="253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paleolithic </a:t>
            </a:r>
            <a:r>
              <a:rPr lang="hr-H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</a:t>
            </a:r>
            <a:endParaRPr lang="hr-H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4490" y="2633276"/>
            <a:ext cx="2656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7th century</a:t>
            </a:r>
            <a:endParaRPr lang="hr-H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44990" y="5973969"/>
            <a:ext cx="254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20th century</a:t>
            </a:r>
            <a:endParaRPr lang="hr-H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05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Haettenschweiler" panose="020B0706040902060204" pitchFamily="34" charset="0"/>
              </a:rPr>
              <a:t>Culture </a:t>
            </a:r>
            <a:endParaRPr lang="hr-HR" dirty="0">
              <a:latin typeface="Haettenschweiler" panose="020B070604090206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599" y="2285999"/>
            <a:ext cx="5525589" cy="35814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Because of its geographical position, </a:t>
            </a:r>
            <a:r>
              <a:rPr lang="hr-HR" dirty="0" smtClean="0"/>
              <a:t>c</a:t>
            </a:r>
            <a:r>
              <a:rPr lang="en-US" dirty="0" err="1" smtClean="0"/>
              <a:t>ulture</a:t>
            </a:r>
            <a:r>
              <a:rPr lang="en-US" dirty="0" smtClean="0"/>
              <a:t> </a:t>
            </a:r>
            <a:r>
              <a:rPr lang="en-US" dirty="0"/>
              <a:t>of Croatia is usually defined as </a:t>
            </a:r>
            <a:r>
              <a:rPr lang="en-US" b="1" dirty="0"/>
              <a:t>a blend </a:t>
            </a:r>
            <a:r>
              <a:rPr lang="en-US" dirty="0"/>
              <a:t>of Central European, Mediterranean and Balkans cultural </a:t>
            </a:r>
            <a:r>
              <a:rPr lang="en-US" dirty="0" smtClean="0"/>
              <a:t>circles</a:t>
            </a:r>
            <a:endParaRPr lang="hr-HR" dirty="0" smtClean="0"/>
          </a:p>
          <a:p>
            <a:r>
              <a:rPr lang="hr-HR" b="1" dirty="0"/>
              <a:t>R</a:t>
            </a:r>
            <a:r>
              <a:rPr lang="hr-HR" b="1" dirty="0" smtClean="0"/>
              <a:t>ed-and-white </a:t>
            </a:r>
            <a:r>
              <a:rPr lang="hr-HR" b="1" dirty="0"/>
              <a:t>checkerboard</a:t>
            </a:r>
            <a:endParaRPr lang="hr-HR" b="1" dirty="0" smtClean="0"/>
          </a:p>
          <a:p>
            <a:r>
              <a:rPr lang="en-US" dirty="0" smtClean="0"/>
              <a:t>The</a:t>
            </a:r>
            <a:r>
              <a:rPr lang="en-US" dirty="0"/>
              <a:t> UNESCO's World Heritage List includes </a:t>
            </a:r>
            <a:r>
              <a:rPr lang="en-US" b="1" dirty="0"/>
              <a:t>ten sites </a:t>
            </a:r>
            <a:r>
              <a:rPr lang="en-US" dirty="0"/>
              <a:t>in </a:t>
            </a:r>
            <a:r>
              <a:rPr lang="en-US" dirty="0" smtClean="0"/>
              <a:t>Croatia</a:t>
            </a:r>
            <a:endParaRPr lang="hr-HR" dirty="0" smtClean="0"/>
          </a:p>
          <a:p>
            <a:r>
              <a:rPr lang="hr-HR" b="1" dirty="0" smtClean="0"/>
              <a:t>Necktie </a:t>
            </a:r>
          </a:p>
          <a:p>
            <a:r>
              <a:rPr lang="hr-HR" b="1" dirty="0" smtClean="0"/>
              <a:t>Pen </a:t>
            </a:r>
          </a:p>
          <a:p>
            <a:r>
              <a:rPr lang="hr-HR" b="1" dirty="0" smtClean="0"/>
              <a:t>Nikola Tesla</a:t>
            </a:r>
          </a:p>
          <a:p>
            <a:pPr marL="0" indent="0">
              <a:buNone/>
            </a:pPr>
            <a:endParaRPr lang="hr-HR" b="1" dirty="0" smtClean="0"/>
          </a:p>
          <a:p>
            <a:endParaRPr lang="hr-HR" b="1" dirty="0" smtClean="0"/>
          </a:p>
          <a:p>
            <a:endParaRPr lang="hr-HR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8" b="11368"/>
          <a:stretch/>
        </p:blipFill>
        <p:spPr>
          <a:xfrm>
            <a:off x="9514807" y="2011329"/>
            <a:ext cx="2354976" cy="317427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872" y="3714607"/>
            <a:ext cx="2915739" cy="2782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397" y="405059"/>
            <a:ext cx="3017520" cy="198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415835"/>
            <a:ext cx="9601200" cy="1485900"/>
          </a:xfrm>
        </p:spPr>
        <p:txBody>
          <a:bodyPr/>
          <a:lstStyle/>
          <a:p>
            <a:r>
              <a:rPr lang="hr-HR" dirty="0" smtClean="0">
                <a:latin typeface="Haettenschweiler" panose="020B0706040902060204" pitchFamily="34" charset="0"/>
              </a:rPr>
              <a:t>Best places to visit </a:t>
            </a:r>
            <a:endParaRPr lang="hr-HR" dirty="0">
              <a:latin typeface="Haettenschweiler" panose="020B070604090206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50423"/>
            <a:ext cx="3102223" cy="20552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857" r="8005" b="821"/>
          <a:stretch/>
        </p:blipFill>
        <p:spPr>
          <a:xfrm>
            <a:off x="4798422" y="1753688"/>
            <a:ext cx="3136451" cy="2055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1222" b="566"/>
          <a:stretch/>
        </p:blipFill>
        <p:spPr>
          <a:xfrm>
            <a:off x="8259472" y="1753688"/>
            <a:ext cx="3257007" cy="20519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1" y="4123638"/>
            <a:ext cx="3115298" cy="20768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498" y="4123638"/>
            <a:ext cx="3123375" cy="2083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-152" r="1" b="14840"/>
          <a:stretch/>
        </p:blipFill>
        <p:spPr>
          <a:xfrm>
            <a:off x="8259472" y="4092854"/>
            <a:ext cx="3281121" cy="21076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21589" y="1376498"/>
            <a:ext cx="189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Zagreb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79419" y="1427749"/>
            <a:ext cx="122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62472" y="1381090"/>
            <a:ext cx="1419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Dubrovnik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1589" y="623355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Rovinj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47360" y="6271957"/>
            <a:ext cx="190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Plitvička jezera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35291" y="6271957"/>
            <a:ext cx="183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Hrvatsko zagorje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181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Haettenschweiler" panose="020B0706040902060204" pitchFamily="34" charset="0"/>
              </a:rPr>
              <a:t>10 interesting facts about Croatia</a:t>
            </a:r>
            <a:endParaRPr lang="hr-HR" dirty="0">
              <a:latin typeface="Haettenschweiler" panose="020B070604090206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b="1" dirty="0" smtClean="0"/>
              <a:t>#1 </a:t>
            </a:r>
            <a:r>
              <a:rPr lang="en-US" dirty="0" smtClean="0"/>
              <a:t>Croatia </a:t>
            </a:r>
            <a:r>
              <a:rPr lang="en-US" dirty="0"/>
              <a:t>has 1246 islands, isles and </a:t>
            </a:r>
            <a:r>
              <a:rPr lang="en-US" dirty="0" err="1" smtClean="0"/>
              <a:t>imlets</a:t>
            </a:r>
            <a:endParaRPr lang="hr-HR" dirty="0" smtClean="0"/>
          </a:p>
          <a:p>
            <a:r>
              <a:rPr lang="hr-HR" b="1" dirty="0" smtClean="0"/>
              <a:t>#2 </a:t>
            </a:r>
            <a:r>
              <a:rPr lang="en-US" dirty="0"/>
              <a:t>World’s first pipe organ that is played by the sea’s rhythmic waves is in </a:t>
            </a:r>
            <a:r>
              <a:rPr lang="en-US" dirty="0" smtClean="0"/>
              <a:t>Zadar</a:t>
            </a:r>
            <a:endParaRPr lang="en-US" dirty="0"/>
          </a:p>
          <a:p>
            <a:r>
              <a:rPr lang="en-US" dirty="0"/>
              <a:t> </a:t>
            </a:r>
            <a:r>
              <a:rPr lang="hr-HR" b="1" dirty="0" smtClean="0"/>
              <a:t>#3 </a:t>
            </a:r>
            <a:r>
              <a:rPr lang="en-US" dirty="0"/>
              <a:t>Croatia is home of the world’s smallest town called “Hum</a:t>
            </a:r>
            <a:r>
              <a:rPr lang="en-US" dirty="0" smtClean="0"/>
              <a:t>”</a:t>
            </a:r>
            <a:endParaRPr lang="hr-HR" dirty="0" smtClean="0"/>
          </a:p>
          <a:p>
            <a:r>
              <a:rPr lang="hr-HR" b="1" dirty="0" smtClean="0"/>
              <a:t>#4 </a:t>
            </a:r>
            <a:r>
              <a:rPr lang="en-US" dirty="0"/>
              <a:t>Croatia has highest number of UNESCO Intangible Goods of any European </a:t>
            </a:r>
            <a:r>
              <a:rPr lang="en-US" dirty="0" smtClean="0"/>
              <a:t>country</a:t>
            </a:r>
            <a:endParaRPr lang="hr-HR" dirty="0" smtClean="0"/>
          </a:p>
          <a:p>
            <a:r>
              <a:rPr lang="hr-HR" b="1" dirty="0" smtClean="0"/>
              <a:t>#5 </a:t>
            </a:r>
            <a:r>
              <a:rPr lang="en-US" dirty="0" err="1"/>
              <a:t>Zlatni</a:t>
            </a:r>
            <a:r>
              <a:rPr lang="en-US" dirty="0"/>
              <a:t> rat beach changes in shape and </a:t>
            </a:r>
            <a:r>
              <a:rPr lang="en-US" dirty="0" err="1"/>
              <a:t>colour</a:t>
            </a:r>
            <a:r>
              <a:rPr lang="en-US" dirty="0"/>
              <a:t> depending on the </a:t>
            </a:r>
            <a:r>
              <a:rPr lang="en-US" dirty="0" smtClean="0"/>
              <a:t>wind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b="1" dirty="0" smtClean="0"/>
              <a:t>#6 </a:t>
            </a:r>
            <a:r>
              <a:rPr lang="hr-HR" dirty="0" smtClean="0"/>
              <a:t>Roman a</a:t>
            </a:r>
            <a:r>
              <a:rPr lang="en-US" dirty="0" err="1" smtClean="0"/>
              <a:t>mphitheatre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hr-HR" dirty="0" smtClean="0"/>
              <a:t>Pula</a:t>
            </a:r>
            <a:r>
              <a:rPr lang="en-US" dirty="0" smtClean="0"/>
              <a:t> </a:t>
            </a:r>
            <a:r>
              <a:rPr lang="en-US" dirty="0"/>
              <a:t>is one of only 3 preserved in the </a:t>
            </a:r>
            <a:r>
              <a:rPr lang="en-US" dirty="0" smtClean="0"/>
              <a:t>world</a:t>
            </a:r>
            <a:endParaRPr lang="hr-HR" dirty="0" smtClean="0"/>
          </a:p>
          <a:p>
            <a:r>
              <a:rPr lang="hr-HR" b="1" dirty="0" smtClean="0"/>
              <a:t>#7 </a:t>
            </a:r>
            <a:r>
              <a:rPr lang="en-US" dirty="0"/>
              <a:t>The oldest inhabited city in Europe is the eastern Croatian city of </a:t>
            </a:r>
            <a:r>
              <a:rPr lang="en-US" dirty="0" err="1" smtClean="0"/>
              <a:t>Vinkovci</a:t>
            </a:r>
            <a:endParaRPr lang="hr-HR" dirty="0" smtClean="0"/>
          </a:p>
          <a:p>
            <a:r>
              <a:rPr lang="hr-HR" b="1" dirty="0" smtClean="0"/>
              <a:t>#8 </a:t>
            </a:r>
            <a:r>
              <a:rPr lang="en-US" dirty="0"/>
              <a:t>Legend says that the town of </a:t>
            </a:r>
            <a:r>
              <a:rPr lang="en-US" dirty="0" err="1"/>
              <a:t>Ludbreg</a:t>
            </a:r>
            <a:r>
              <a:rPr lang="en-US" dirty="0"/>
              <a:t> in northern Croatia is in the </a:t>
            </a:r>
            <a:r>
              <a:rPr lang="en-US" dirty="0" err="1"/>
              <a:t>centre</a:t>
            </a:r>
            <a:r>
              <a:rPr lang="en-US" dirty="0"/>
              <a:t> of the </a:t>
            </a:r>
            <a:r>
              <a:rPr lang="en-US" dirty="0" smtClean="0"/>
              <a:t>world</a:t>
            </a:r>
            <a:endParaRPr lang="hr-HR" dirty="0" smtClean="0"/>
          </a:p>
          <a:p>
            <a:r>
              <a:rPr lang="hr-HR" b="1" dirty="0" smtClean="0"/>
              <a:t>#9 </a:t>
            </a:r>
            <a:r>
              <a:rPr lang="en-US" dirty="0"/>
              <a:t>The Walls of </a:t>
            </a:r>
            <a:r>
              <a:rPr lang="en-US" dirty="0" err="1"/>
              <a:t>Ston</a:t>
            </a:r>
            <a:r>
              <a:rPr lang="en-US" dirty="0"/>
              <a:t> are the longest preserved fortification system in the world after the Great Wall of </a:t>
            </a:r>
            <a:r>
              <a:rPr lang="en-US" dirty="0" smtClean="0"/>
              <a:t>Chin</a:t>
            </a:r>
            <a:r>
              <a:rPr lang="hr-HR" dirty="0" smtClean="0"/>
              <a:t>a</a:t>
            </a:r>
          </a:p>
          <a:p>
            <a:r>
              <a:rPr lang="hr-HR" b="1" dirty="0" smtClean="0"/>
              <a:t>#10 </a:t>
            </a:r>
            <a:r>
              <a:rPr lang="en-US" dirty="0"/>
              <a:t>Croatian men are the 7th tallest on the planet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91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dirty="0" smtClean="0">
                <a:latin typeface="Haettenschweiler" panose="020B0706040902060204" pitchFamily="34" charset="0"/>
              </a:rPr>
              <a:t>Imotski</a:t>
            </a:r>
            <a:r>
              <a:rPr lang="hr-HR" dirty="0" smtClean="0">
                <a:latin typeface="Haettenschweiler" panose="020B0706040902060204" pitchFamily="34" charset="0"/>
              </a:rPr>
              <a:t> </a:t>
            </a:r>
            <a:endParaRPr lang="hr-HR" dirty="0">
              <a:latin typeface="Haettenschweiler" panose="020B070604090206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6469" y="1920239"/>
            <a:ext cx="4907280" cy="4572001"/>
          </a:xfrm>
        </p:spPr>
        <p:txBody>
          <a:bodyPr>
            <a:normAutofit fontScale="77500" lnSpcReduction="20000"/>
          </a:bodyPr>
          <a:lstStyle/>
          <a:p>
            <a:r>
              <a:rPr lang="hr-HR" sz="2600" dirty="0"/>
              <a:t>A</a:t>
            </a:r>
            <a:r>
              <a:rPr lang="hr-HR" sz="2600" dirty="0" smtClean="0"/>
              <a:t> </a:t>
            </a:r>
            <a:r>
              <a:rPr lang="hr-HR" sz="2600" dirty="0"/>
              <a:t>small </a:t>
            </a:r>
            <a:r>
              <a:rPr lang="hr-HR" sz="2600" dirty="0" smtClean="0"/>
              <a:t>town in </a:t>
            </a:r>
            <a:r>
              <a:rPr lang="hr-HR" sz="2600" b="1" dirty="0" smtClean="0"/>
              <a:t>Dalmatia</a:t>
            </a:r>
          </a:p>
          <a:p>
            <a:r>
              <a:rPr lang="en-US" sz="2600" dirty="0"/>
              <a:t>The town is located close to the border with Bosnia and </a:t>
            </a:r>
            <a:r>
              <a:rPr lang="en-US" sz="2600" dirty="0" smtClean="0"/>
              <a:t>Herzegovina</a:t>
            </a:r>
            <a:endParaRPr lang="hr-HR" sz="2600" dirty="0" smtClean="0"/>
          </a:p>
          <a:p>
            <a:r>
              <a:rPr lang="hr-HR" sz="2600" b="1" dirty="0" smtClean="0"/>
              <a:t>Blue lake </a:t>
            </a:r>
            <a:r>
              <a:rPr lang="hr-HR" sz="2600" dirty="0" smtClean="0"/>
              <a:t>- </a:t>
            </a:r>
            <a:r>
              <a:rPr lang="en-US" sz="2600" dirty="0"/>
              <a:t>a karst lake located near </a:t>
            </a:r>
            <a:r>
              <a:rPr lang="hr-HR" sz="2600" dirty="0" smtClean="0"/>
              <a:t>Imotski</a:t>
            </a:r>
          </a:p>
          <a:p>
            <a:r>
              <a:rPr lang="hr-HR" sz="2600" b="1" dirty="0" smtClean="0"/>
              <a:t>Red lake </a:t>
            </a:r>
            <a:r>
              <a:rPr lang="hr-HR" sz="2600" dirty="0" smtClean="0"/>
              <a:t>- </a:t>
            </a:r>
            <a:r>
              <a:rPr lang="hr-HR" sz="2600" dirty="0"/>
              <a:t>t</a:t>
            </a:r>
            <a:r>
              <a:rPr lang="en-US" sz="2600" dirty="0" smtClean="0"/>
              <a:t>he </a:t>
            </a:r>
            <a:r>
              <a:rPr lang="en-US" sz="2600" dirty="0"/>
              <a:t>total explored depth of this sinkhole is approximately 530 </a:t>
            </a:r>
            <a:r>
              <a:rPr lang="en-US" sz="2600" dirty="0" err="1"/>
              <a:t>metres</a:t>
            </a:r>
            <a:r>
              <a:rPr lang="en-US" sz="2600" dirty="0"/>
              <a:t> </a:t>
            </a:r>
            <a:endParaRPr lang="hr-HR" sz="2600" dirty="0" smtClean="0"/>
          </a:p>
          <a:p>
            <a:r>
              <a:rPr lang="hr-HR" sz="2600" b="1" dirty="0"/>
              <a:t>Gavan’s </a:t>
            </a:r>
            <a:r>
              <a:rPr lang="hr-HR" sz="2600" b="1" dirty="0" smtClean="0"/>
              <a:t>palace</a:t>
            </a:r>
            <a:r>
              <a:rPr lang="hr-HR" sz="2600" dirty="0" smtClean="0"/>
              <a:t> - the legend </a:t>
            </a:r>
            <a:r>
              <a:rPr lang="en-US" sz="2600" dirty="0"/>
              <a:t>about the formation of the </a:t>
            </a:r>
            <a:r>
              <a:rPr lang="hr-HR" sz="2600" dirty="0" smtClean="0"/>
              <a:t>R</a:t>
            </a:r>
            <a:r>
              <a:rPr lang="en-US" sz="2600" dirty="0" err="1" smtClean="0"/>
              <a:t>ed</a:t>
            </a:r>
            <a:r>
              <a:rPr lang="en-US" sz="2600" dirty="0" smtClean="0"/>
              <a:t> </a:t>
            </a:r>
            <a:r>
              <a:rPr lang="en-US" sz="2600" dirty="0" err="1" smtClean="0"/>
              <a:t>lak</a:t>
            </a:r>
            <a:r>
              <a:rPr lang="hr-HR" sz="2600" dirty="0" smtClean="0"/>
              <a:t>e </a:t>
            </a:r>
          </a:p>
          <a:p>
            <a:r>
              <a:rPr lang="hr-HR" sz="2600" b="1" dirty="0" smtClean="0"/>
              <a:t>Topana</a:t>
            </a:r>
            <a:r>
              <a:rPr lang="hr-HR" sz="2600" dirty="0" smtClean="0"/>
              <a:t> - </a:t>
            </a:r>
            <a:r>
              <a:rPr lang="en-US" sz="2600" dirty="0"/>
              <a:t> </a:t>
            </a:r>
            <a:r>
              <a:rPr lang="hr-HR" sz="2600" dirty="0" smtClean="0"/>
              <a:t>t</a:t>
            </a:r>
            <a:r>
              <a:rPr lang="en-US" sz="2600" dirty="0" smtClean="0"/>
              <a:t>he </a:t>
            </a:r>
            <a:r>
              <a:rPr lang="en-US" sz="2600" dirty="0"/>
              <a:t>fortress above the </a:t>
            </a:r>
            <a:r>
              <a:rPr lang="en-US" sz="2600" dirty="0" smtClean="0"/>
              <a:t>town</a:t>
            </a:r>
            <a:endParaRPr lang="hr-HR" sz="2600" dirty="0" smtClean="0"/>
          </a:p>
          <a:p>
            <a:r>
              <a:rPr lang="hr-HR" sz="2600" b="1" dirty="0" smtClean="0"/>
              <a:t>Gospin dolac </a:t>
            </a:r>
            <a:r>
              <a:rPr lang="hr-HR" sz="2600" dirty="0" smtClean="0"/>
              <a:t>- </a:t>
            </a:r>
            <a:r>
              <a:rPr lang="hr-HR" sz="2600" dirty="0"/>
              <a:t>t</a:t>
            </a:r>
            <a:r>
              <a:rPr lang="en-US" sz="2600" dirty="0" smtClean="0"/>
              <a:t>he stadium</a:t>
            </a:r>
            <a:r>
              <a:rPr lang="hr-HR" sz="2600" dirty="0" smtClean="0"/>
              <a:t> which</a:t>
            </a:r>
            <a:r>
              <a:rPr lang="en-US" sz="2600" dirty="0" smtClean="0"/>
              <a:t> </a:t>
            </a:r>
            <a:r>
              <a:rPr lang="en-US" sz="2600" dirty="0"/>
              <a:t>was named one of the top ten most beautiful in the world by the BBC in 2017</a:t>
            </a:r>
            <a:endParaRPr lang="hr-HR" sz="2600" dirty="0"/>
          </a:p>
          <a:p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626" y="258235"/>
            <a:ext cx="3988934" cy="2629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626" y="3743781"/>
            <a:ext cx="3988934" cy="2664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343" t="-1" r="17661" b="28996"/>
          <a:stretch/>
        </p:blipFill>
        <p:spPr>
          <a:xfrm>
            <a:off x="7885406" y="2599265"/>
            <a:ext cx="2917373" cy="194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896114" y="417772"/>
            <a:ext cx="1601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lake and Gospin dolac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32177" y="3157421"/>
            <a:ext cx="17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Topana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6049676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lake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29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E62510-A175-9D47-9EDF-D9FB6C162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 t="-7543" r="142" b="15273"/>
          <a:stretch/>
        </p:blipFill>
        <p:spPr>
          <a:xfrm>
            <a:off x="82575" y="-611668"/>
            <a:ext cx="12083300" cy="74566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10B1DD0-264A-47E3-A16A-C87AFA51E6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6">
            <a:extLst>
              <a:ext uri="{FF2B5EF4-FFF2-40B4-BE49-F238E27FC236}">
                <a16:creationId xmlns="" xmlns:a16="http://schemas.microsoft.com/office/drawing/2014/main" id="{69C1BB7B-F21E-41A2-B30C-D8507B9602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F6D7DDE-F8A1-4105-9729-F9EB5F81A3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C93519-6B29-1346-9FCB-0835B8053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Thank </a:t>
            </a:r>
            <a:r>
              <a:rPr lang="en-US" dirty="0" smtClean="0">
                <a:solidFill>
                  <a:schemeClr val="bg2"/>
                </a:solidFill>
              </a:rPr>
              <a:t>you</a:t>
            </a:r>
            <a:r>
              <a:rPr lang="hr-HR" dirty="0" smtClean="0">
                <a:solidFill>
                  <a:schemeClr val="bg2"/>
                </a:solidFill>
              </a:rPr>
              <a:t> for your attention! &lt;3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98B4E1-5F4F-8E4F-97D2-0176CBCC4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6722C5-B529-4491-808D-2D5A0D242BA3}">
  <ds:schemaRefs>
    <ds:schemaRef ds:uri="71af3243-3dd4-4a8d-8c0d-dd76da1f02a5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3199E8A-3253-45E5-B33A-F34129B7AA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AD4C99-7793-446D-B40E-9C65086CB8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Travel design</Template>
  <TotalTime>0</TotalTime>
  <Words>194</Words>
  <Application>Microsoft Office PowerPoint</Application>
  <PresentationFormat>Prilagođeno</PresentationFormat>
  <Paragraphs>57</Paragraphs>
  <Slides>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9" baseType="lpstr">
      <vt:lpstr>Crop</vt:lpstr>
      <vt:lpstr>croatia</vt:lpstr>
      <vt:lpstr>About Croatia</vt:lpstr>
      <vt:lpstr>History </vt:lpstr>
      <vt:lpstr>Culture </vt:lpstr>
      <vt:lpstr>Best places to visit </vt:lpstr>
      <vt:lpstr>10 interesting facts about Croatia</vt:lpstr>
      <vt:lpstr>Imotski </vt:lpstr>
      <vt:lpstr>Thank you for your attention! &lt;3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2023-05-18T18:22:42Z</dcterms:created>
  <dcterms:modified xsi:type="dcterms:W3CDTF">2023-05-19T09:40:40Z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