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82" r:id="rId2"/>
    <p:sldId id="257" r:id="rId3"/>
    <p:sldId id="258" r:id="rId4"/>
    <p:sldId id="266" r:id="rId5"/>
    <p:sldId id="267" r:id="rId6"/>
    <p:sldId id="276" r:id="rId7"/>
    <p:sldId id="259" r:id="rId8"/>
    <p:sldId id="261" r:id="rId9"/>
    <p:sldId id="280" r:id="rId10"/>
    <p:sldId id="268" r:id="rId11"/>
    <p:sldId id="269" r:id="rId12"/>
    <p:sldId id="271" r:id="rId13"/>
    <p:sldId id="272" r:id="rId14"/>
    <p:sldId id="277" r:id="rId15"/>
    <p:sldId id="273" r:id="rId16"/>
    <p:sldId id="274" r:id="rId17"/>
    <p:sldId id="275" r:id="rId18"/>
    <p:sldId id="278" r:id="rId19"/>
    <p:sldId id="27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41A3C"/>
    <a:srgbClr val="236292"/>
    <a:srgbClr val="DF4141"/>
    <a:srgbClr val="8D2131"/>
    <a:srgbClr val="FF4C4C"/>
    <a:srgbClr val="DF6666"/>
    <a:srgbClr val="FFFFFF"/>
    <a:srgbClr val="D52C2C"/>
    <a:srgbClr val="01A9EA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tr-TR"/>
              <a:t>Asıl alt başlık stilini düzenlemek için tıklayın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07246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9862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 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13616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4480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3776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52940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2427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4599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tr-TR"/>
              <a:t>Resim eklemek için simgeye tıklayın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20504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aşlık ve Resim Yazıs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74825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sim Yazılı Alınt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760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İsim Kart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106054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lıntı İsim Kart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3380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oğru veya Yanlı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094121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 ve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8441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86362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4EF2A-78A6-49DF-B6BE-9A8915DFD456}" type="datetimeFigureOut">
              <a:rPr lang="tr-TR" smtClean="0"/>
              <a:t>19.11.2023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E1CE108-EAB6-41E2-AC62-4B4B5E8C1C0A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912371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lt Başlık 2">
            <a:extLst>
              <a:ext uri="{FF2B5EF4-FFF2-40B4-BE49-F238E27FC236}">
                <a16:creationId xmlns:a16="http://schemas.microsoft.com/office/drawing/2014/main" id="{71FE6608-C627-42CD-AF20-DE4795DA09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304" y="4238909"/>
            <a:ext cx="9326880" cy="1195753"/>
          </a:xfrm>
        </p:spPr>
        <p:txBody>
          <a:bodyPr>
            <a:noAutofit/>
          </a:bodyPr>
          <a:lstStyle/>
          <a:p>
            <a:pPr algn="ctr"/>
            <a:r>
              <a:rPr lang="tr-TR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WELCOME TO THE SECOND TRANSNATIONAL MEETING</a:t>
            </a:r>
            <a:br>
              <a:rPr lang="tr-TR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</a:br>
            <a:r>
              <a:rPr lang="tr-TR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OF THE ERASMUS+ PROJECT «NATURE AND PHOTO»</a:t>
            </a:r>
            <a:br>
              <a:rPr lang="tr-TR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</a:br>
            <a:r>
              <a:rPr lang="tr-TR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BURSA | TÜRKİYE      5TH MARCH, 2023</a:t>
            </a:r>
            <a:br>
              <a:rPr lang="tr-TR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</a:br>
            <a:endParaRPr lang="tr-TR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 SemiBold" panose="020B0502040204020203" pitchFamily="34" charset="0"/>
            </a:endParaRPr>
          </a:p>
        </p:txBody>
      </p:sp>
      <p:sp>
        <p:nvSpPr>
          <p:cNvPr id="8" name="Alt Başlık 2">
            <a:extLst>
              <a:ext uri="{FF2B5EF4-FFF2-40B4-BE49-F238E27FC236}">
                <a16:creationId xmlns:a16="http://schemas.microsoft.com/office/drawing/2014/main" id="{00CC0AF6-7A89-438D-9D71-B9BF113C9F61}"/>
              </a:ext>
            </a:extLst>
          </p:cNvPr>
          <p:cNvSpPr txBox="1">
            <a:spLocks/>
          </p:cNvSpPr>
          <p:nvPr/>
        </p:nvSpPr>
        <p:spPr>
          <a:xfrm>
            <a:off x="1524000" y="5528603"/>
            <a:ext cx="9144000" cy="7942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tr-TR" sz="3600" dirty="0">
              <a:latin typeface="Brush Script MT" panose="03060802040406070304" pitchFamily="66" charset="0"/>
            </a:endParaRPr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EB89D9CE-B31B-4E77-A85A-6F4B141A2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9173" y="1774256"/>
            <a:ext cx="2020134" cy="1509550"/>
          </a:xfrm>
          <a:prstGeom prst="rect">
            <a:avLst/>
          </a:prstGeom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FFC32433-64AB-4A2E-B675-FB38675753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6557" y="1740023"/>
            <a:ext cx="1314197" cy="1577036"/>
          </a:xfrm>
          <a:prstGeom prst="rect">
            <a:avLst/>
          </a:prstGeom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B29568BB-F63D-4A6E-87D7-2D5528F24BE4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7007" y="2319974"/>
            <a:ext cx="2915913" cy="59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55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İçerik Yer Tutucusu 4">
            <a:extLst>
              <a:ext uri="{FF2B5EF4-FFF2-40B4-BE49-F238E27FC236}">
                <a16:creationId xmlns:a16="http://schemas.microsoft.com/office/drawing/2014/main" id="{AF1182CA-DC25-48D1-8F2C-79C95B9267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8" t="21697" r="1013" b="12772"/>
          <a:stretch/>
        </p:blipFill>
        <p:spPr>
          <a:xfrm rot="162733">
            <a:off x="1230489" y="2088356"/>
            <a:ext cx="7224890" cy="3025422"/>
          </a:xfrm>
        </p:spPr>
      </p:pic>
      <p:sp>
        <p:nvSpPr>
          <p:cNvPr id="6" name="Metin kutusu 5">
            <a:extLst>
              <a:ext uri="{FF2B5EF4-FFF2-40B4-BE49-F238E27FC236}">
                <a16:creationId xmlns:a16="http://schemas.microsoft.com/office/drawing/2014/main" id="{F8A86F41-353C-4C92-BDD2-D8305875A6AD}"/>
              </a:ext>
            </a:extLst>
          </p:cNvPr>
          <p:cNvSpPr txBox="1"/>
          <p:nvPr/>
        </p:nvSpPr>
        <p:spPr>
          <a:xfrm>
            <a:off x="1405468" y="5486399"/>
            <a:ext cx="68749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Turkiye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 a</a:t>
            </a:r>
            <a:r>
              <a:rPr lang="en-US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transcontinental country bridging Southeastern Europe and Western Asia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founded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1923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it has a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population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85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million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7" name="Başlık 1">
            <a:extLst>
              <a:ext uri="{FF2B5EF4-FFF2-40B4-BE49-F238E27FC236}">
                <a16:creationId xmlns:a16="http://schemas.microsoft.com/office/drawing/2014/main" id="{18917F72-D25B-4982-B283-9F639C74CE98}"/>
              </a:ext>
            </a:extLst>
          </p:cNvPr>
          <p:cNvSpPr txBox="1">
            <a:spLocks/>
          </p:cNvSpPr>
          <p:nvPr/>
        </p:nvSpPr>
        <p:spPr>
          <a:xfrm>
            <a:off x="1405468" y="598311"/>
            <a:ext cx="8596668" cy="132080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tr-TR" sz="4800" dirty="0" err="1">
                <a:solidFill>
                  <a:srgbClr val="FF4C4C"/>
                </a:solidFill>
              </a:rPr>
              <a:t>Turkiye</a:t>
            </a:r>
            <a:r>
              <a:rPr lang="tr-TR" sz="4800" dirty="0">
                <a:solidFill>
                  <a:srgbClr val="FF4C4C"/>
                </a:solidFill>
              </a:rPr>
              <a:t> </a:t>
            </a:r>
            <a:r>
              <a:rPr lang="tr-TR" sz="4800" dirty="0">
                <a:solidFill>
                  <a:schemeClr val="bg2">
                    <a:lumMod val="25000"/>
                  </a:schemeClr>
                </a:solidFill>
              </a:rPr>
              <a:t>|</a:t>
            </a:r>
            <a:r>
              <a:rPr lang="tr-TR" sz="4800" dirty="0">
                <a:solidFill>
                  <a:srgbClr val="FF4C4C"/>
                </a:solidFill>
              </a:rPr>
              <a:t> </a:t>
            </a:r>
            <a:r>
              <a:rPr lang="tr-TR" sz="4800" dirty="0">
                <a:solidFill>
                  <a:srgbClr val="236292"/>
                </a:solidFill>
              </a:rPr>
              <a:t>Türkiye</a:t>
            </a:r>
            <a:endParaRPr lang="tr-TR" sz="4800" dirty="0">
              <a:solidFill>
                <a:srgbClr val="23629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383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07BA1384-AB7B-4957-B655-94F50BE6E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tr-TR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Atatürk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founder</a:t>
            </a:r>
            <a:r>
              <a:rPr lang="tr-TR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 </a:t>
            </a:r>
            <a:r>
              <a:rPr lang="tr-TR" dirty="0" err="1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Turkish</a:t>
            </a:r>
            <a:r>
              <a:rPr lang="tr-TR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Republic</a:t>
            </a:r>
            <a:endParaRPr lang="tr-TR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İçerik Yer Tutucusu 6">
            <a:extLst>
              <a:ext uri="{FF2B5EF4-FFF2-40B4-BE49-F238E27FC236}">
                <a16:creationId xmlns:a16="http://schemas.microsoft.com/office/drawing/2014/main" id="{EB332308-1DAE-4C3C-9714-2A021C3E9D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77333" y="1191153"/>
            <a:ext cx="5953213" cy="5953213"/>
          </a:xfrm>
        </p:spPr>
      </p:pic>
      <p:sp>
        <p:nvSpPr>
          <p:cNvPr id="8" name="Metin kutusu 7">
            <a:extLst>
              <a:ext uri="{FF2B5EF4-FFF2-40B4-BE49-F238E27FC236}">
                <a16:creationId xmlns:a16="http://schemas.microsoft.com/office/drawing/2014/main" id="{A7022908-FAF7-4C38-966E-0725685AD270}"/>
              </a:ext>
            </a:extLst>
          </p:cNvPr>
          <p:cNvSpPr txBox="1"/>
          <p:nvPr/>
        </p:nvSpPr>
        <p:spPr>
          <a:xfrm>
            <a:off x="4289778" y="3983093"/>
            <a:ext cx="4118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0" i="1" dirty="0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"Peace at home, </a:t>
            </a:r>
            <a:r>
              <a:rPr lang="en-US" b="1" i="1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peace in the World</a:t>
            </a:r>
            <a:r>
              <a:rPr lang="tr-TR" b="1" i="1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!</a:t>
            </a:r>
            <a:r>
              <a:rPr lang="en-US" b="0" i="1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"</a:t>
            </a:r>
            <a:endParaRPr lang="tr-TR" i="1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Resim 9">
            <a:extLst>
              <a:ext uri="{FF2B5EF4-FFF2-40B4-BE49-F238E27FC236}">
                <a16:creationId xmlns:a16="http://schemas.microsoft.com/office/drawing/2014/main" id="{F0629B4F-C3ED-4A93-A8F0-FE09EBBF9B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293" y="4360785"/>
            <a:ext cx="2178721" cy="781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64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aşlık 1">
            <a:extLst>
              <a:ext uri="{FF2B5EF4-FFF2-40B4-BE49-F238E27FC236}">
                <a16:creationId xmlns:a16="http://schemas.microsoft.com/office/drawing/2014/main" id="{18917F72-D25B-4982-B283-9F639C74CE98}"/>
              </a:ext>
            </a:extLst>
          </p:cNvPr>
          <p:cNvSpPr txBox="1">
            <a:spLocks/>
          </p:cNvSpPr>
          <p:nvPr/>
        </p:nvSpPr>
        <p:spPr>
          <a:xfrm>
            <a:off x="677334" y="839789"/>
            <a:ext cx="8596668" cy="132080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tr-TR" sz="4800" dirty="0" err="1">
                <a:solidFill>
                  <a:srgbClr val="FF4C4C"/>
                </a:solidFill>
              </a:rPr>
              <a:t>Some</a:t>
            </a:r>
            <a:r>
              <a:rPr lang="tr-TR" sz="4800" dirty="0">
                <a:solidFill>
                  <a:srgbClr val="FF4C4C"/>
                </a:solidFill>
              </a:rPr>
              <a:t> </a:t>
            </a:r>
            <a:r>
              <a:rPr lang="tr-TR" sz="4800" dirty="0" err="1">
                <a:solidFill>
                  <a:srgbClr val="FF4C4C"/>
                </a:solidFill>
              </a:rPr>
              <a:t>facts</a:t>
            </a:r>
            <a:r>
              <a:rPr lang="tr-TR" sz="4800" dirty="0">
                <a:solidFill>
                  <a:srgbClr val="236292"/>
                </a:solidFill>
              </a:rPr>
              <a:t> </a:t>
            </a:r>
            <a:r>
              <a:rPr lang="tr-TR" sz="4800" dirty="0" err="1">
                <a:solidFill>
                  <a:srgbClr val="236292"/>
                </a:solidFill>
              </a:rPr>
              <a:t>about</a:t>
            </a:r>
            <a:r>
              <a:rPr lang="tr-TR" sz="4800" dirty="0">
                <a:solidFill>
                  <a:srgbClr val="236292"/>
                </a:solidFill>
              </a:rPr>
              <a:t> </a:t>
            </a:r>
            <a:r>
              <a:rPr lang="tr-TR" sz="4800" dirty="0" err="1">
                <a:solidFill>
                  <a:srgbClr val="236292"/>
                </a:solidFill>
              </a:rPr>
              <a:t>Turkiye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677333" y="2160589"/>
            <a:ext cx="9860037" cy="3880773"/>
          </a:xfrm>
        </p:spPr>
        <p:txBody>
          <a:bodyPr/>
          <a:lstStyle/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Official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name: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Republic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Turkiye</a:t>
            </a:r>
            <a:endParaRPr lang="tr-T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Official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language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Turkish</a:t>
            </a:r>
            <a:endParaRPr lang="tr-T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city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Ankara</a:t>
            </a:r>
          </a:p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Religion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b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urk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iye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 a secular state with no official religion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but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Islam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dominant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(%95)</a:t>
            </a:r>
          </a:p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Memberships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UN, NATO, OECD, OSCE, OIC, G-20,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Organization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Turkish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States</a:t>
            </a:r>
            <a:endParaRPr lang="tr-T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6849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aşlık 1">
            <a:extLst>
              <a:ext uri="{FF2B5EF4-FFF2-40B4-BE49-F238E27FC236}">
                <a16:creationId xmlns:a16="http://schemas.microsoft.com/office/drawing/2014/main" id="{18917F72-D25B-4982-B283-9F639C74CE98}"/>
              </a:ext>
            </a:extLst>
          </p:cNvPr>
          <p:cNvSpPr txBox="1">
            <a:spLocks/>
          </p:cNvSpPr>
          <p:nvPr/>
        </p:nvSpPr>
        <p:spPr>
          <a:xfrm>
            <a:off x="677334" y="839789"/>
            <a:ext cx="8596668" cy="132080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tr-TR" sz="4800" dirty="0">
                <a:solidFill>
                  <a:srgbClr val="FF4C4C"/>
                </a:solidFill>
              </a:rPr>
              <a:t>School </a:t>
            </a:r>
            <a:r>
              <a:rPr lang="tr-TR" sz="4800" dirty="0" err="1">
                <a:solidFill>
                  <a:srgbClr val="236292"/>
                </a:solidFill>
              </a:rPr>
              <a:t>system</a:t>
            </a:r>
            <a:r>
              <a:rPr lang="tr-TR" sz="4800" dirty="0">
                <a:solidFill>
                  <a:srgbClr val="236292"/>
                </a:solidFill>
              </a:rPr>
              <a:t> in </a:t>
            </a:r>
            <a:r>
              <a:rPr lang="tr-TR" sz="4800" dirty="0" err="1">
                <a:solidFill>
                  <a:srgbClr val="236292"/>
                </a:solidFill>
              </a:rPr>
              <a:t>Turkiye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677334" y="2160589"/>
            <a:ext cx="8794912" cy="3880773"/>
          </a:xfrm>
        </p:spPr>
        <p:txBody>
          <a:bodyPr/>
          <a:lstStyle/>
          <a:p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Kindergarten (4,5,6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ages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School (7,8,9,10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ages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      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</a:t>
            </a:r>
            <a:endParaRPr lang="tr-T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School (11,12,13,14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ages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      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</a:t>
            </a:r>
            <a:endParaRPr lang="tr-T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 School (15,16,17,18)        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</a:t>
            </a:r>
            <a:endParaRPr lang="tr-TR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University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(18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older</a:t>
            </a:r>
            <a:r>
              <a:rPr lang="tr-T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8" name="Ok: Sağ 7">
            <a:extLst>
              <a:ext uri="{FF2B5EF4-FFF2-40B4-BE49-F238E27FC236}">
                <a16:creationId xmlns:a16="http://schemas.microsoft.com/office/drawing/2014/main" id="{E9E6AA97-F170-48EE-A14B-B5D0BF03080F}"/>
              </a:ext>
            </a:extLst>
          </p:cNvPr>
          <p:cNvSpPr/>
          <p:nvPr/>
        </p:nvSpPr>
        <p:spPr>
          <a:xfrm>
            <a:off x="3908538" y="3429000"/>
            <a:ext cx="316523" cy="250171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 dirty="0"/>
          </a:p>
        </p:txBody>
      </p:sp>
      <p:sp>
        <p:nvSpPr>
          <p:cNvPr id="9" name="Ok: Sağ 8">
            <a:extLst>
              <a:ext uri="{FF2B5EF4-FFF2-40B4-BE49-F238E27FC236}">
                <a16:creationId xmlns:a16="http://schemas.microsoft.com/office/drawing/2014/main" id="{57995675-F726-41C7-87BB-75140766B5C3}"/>
              </a:ext>
            </a:extLst>
          </p:cNvPr>
          <p:cNvSpPr/>
          <p:nvPr/>
        </p:nvSpPr>
        <p:spPr>
          <a:xfrm>
            <a:off x="4369857" y="2629496"/>
            <a:ext cx="316523" cy="250171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 dirty="0"/>
          </a:p>
        </p:txBody>
      </p:sp>
      <p:sp>
        <p:nvSpPr>
          <p:cNvPr id="10" name="Ok: Sağ 9">
            <a:extLst>
              <a:ext uri="{FF2B5EF4-FFF2-40B4-BE49-F238E27FC236}">
                <a16:creationId xmlns:a16="http://schemas.microsoft.com/office/drawing/2014/main" id="{891E9C6B-578E-4260-9551-5207A8FEDA1F}"/>
              </a:ext>
            </a:extLst>
          </p:cNvPr>
          <p:cNvSpPr/>
          <p:nvPr/>
        </p:nvSpPr>
        <p:spPr>
          <a:xfrm>
            <a:off x="4978153" y="3047562"/>
            <a:ext cx="316523" cy="250171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140754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35" y="105236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000" dirty="0" err="1">
                <a:solidFill>
                  <a:srgbClr val="FF4C4C"/>
                </a:solidFill>
              </a:rPr>
              <a:t>Let’s</a:t>
            </a:r>
            <a:r>
              <a:rPr lang="tr-TR" sz="4000" dirty="0">
                <a:solidFill>
                  <a:srgbClr val="FF4C4C"/>
                </a:solidFill>
              </a:rPr>
              <a:t> </a:t>
            </a:r>
            <a:r>
              <a:rPr lang="tr-TR" sz="4000" dirty="0" err="1">
                <a:solidFill>
                  <a:srgbClr val="FF4C4C"/>
                </a:solidFill>
              </a:rPr>
              <a:t>discover</a:t>
            </a:r>
            <a:r>
              <a:rPr lang="tr-TR" sz="4000" dirty="0">
                <a:solidFill>
                  <a:srgbClr val="236292"/>
                </a:solidFill>
              </a:rPr>
              <a:t> </a:t>
            </a:r>
            <a:r>
              <a:rPr lang="tr-TR" sz="4000" dirty="0" err="1">
                <a:solidFill>
                  <a:srgbClr val="236292"/>
                </a:solidFill>
              </a:rPr>
              <a:t>Turkiye</a:t>
            </a:r>
            <a:r>
              <a:rPr lang="tr-TR" sz="4000" dirty="0">
                <a:solidFill>
                  <a:srgbClr val="236292"/>
                </a:solidFill>
              </a:rPr>
              <a:t>…</a:t>
            </a:r>
            <a:endParaRPr lang="tr-TR" sz="4000" dirty="0">
              <a:solidFill>
                <a:srgbClr val="23629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pic>
        <p:nvPicPr>
          <p:cNvPr id="2" name="Watchtower of Turkey">
            <a:hlinkClick r:id="" action="ppaction://media"/>
            <a:extLst>
              <a:ext uri="{FF2B5EF4-FFF2-40B4-BE49-F238E27FC236}">
                <a16:creationId xmlns:a16="http://schemas.microsoft.com/office/drawing/2014/main" id="{8BD49C4D-5EAC-4943-A48D-D97D95B911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1476" y="872495"/>
            <a:ext cx="10215902" cy="57464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3095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28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İçerik Yer Tutucusu 4">
            <a:extLst>
              <a:ext uri="{FF2B5EF4-FFF2-40B4-BE49-F238E27FC236}">
                <a16:creationId xmlns:a16="http://schemas.microsoft.com/office/drawing/2014/main" id="{691AEDF8-7EB8-43C7-88EF-E779F19E24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09" y="1037300"/>
            <a:ext cx="8238234" cy="57049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709" y="165855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400" dirty="0" err="1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Where</a:t>
            </a:r>
            <a:r>
              <a:rPr lang="tr-TR" sz="4400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</a:t>
            </a:r>
            <a:r>
              <a:rPr lang="tr-TR" sz="4400" dirty="0" err="1">
                <a:solidFill>
                  <a:srgbClr val="2362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we</a:t>
            </a:r>
            <a:r>
              <a:rPr lang="tr-TR" sz="4400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</a:t>
            </a:r>
            <a:r>
              <a:rPr lang="tr-TR" sz="4400" dirty="0" err="1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are</a:t>
            </a:r>
            <a:r>
              <a:rPr lang="tr-TR" sz="4400" dirty="0">
                <a:solidFill>
                  <a:srgbClr val="FF4C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76663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357" y="443913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 err="1"/>
              <a:t>Biggest</a:t>
            </a:r>
            <a:r>
              <a:rPr lang="tr-TR" sz="4800" dirty="0"/>
              <a:t> </a:t>
            </a:r>
            <a:r>
              <a:rPr lang="tr-TR" sz="4800" dirty="0" err="1"/>
              <a:t>cities</a:t>
            </a:r>
            <a:r>
              <a:rPr lang="tr-TR" sz="4800" dirty="0"/>
              <a:t> </a:t>
            </a:r>
            <a:r>
              <a:rPr lang="tr-TR" sz="4800" dirty="0">
                <a:solidFill>
                  <a:srgbClr val="236292"/>
                </a:solidFill>
              </a:rPr>
              <a:t>in </a:t>
            </a:r>
            <a:r>
              <a:rPr lang="tr-TR" sz="4800" dirty="0" err="1">
                <a:solidFill>
                  <a:srgbClr val="236292"/>
                </a:solidFill>
              </a:rPr>
              <a:t>Turkiye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pic>
        <p:nvPicPr>
          <p:cNvPr id="7" name="Resim 6">
            <a:extLst>
              <a:ext uri="{FF2B5EF4-FFF2-40B4-BE49-F238E27FC236}">
                <a16:creationId xmlns:a16="http://schemas.microsoft.com/office/drawing/2014/main" id="{5F9AB552-2AB4-4589-87E6-0180E840B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57" y="1548444"/>
            <a:ext cx="10683386" cy="50037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90512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aşlık 1">
            <a:extLst>
              <a:ext uri="{FF2B5EF4-FFF2-40B4-BE49-F238E27FC236}">
                <a16:creationId xmlns:a16="http://schemas.microsoft.com/office/drawing/2014/main" id="{84194141-1486-4CD9-B303-ADE8AC1F256F}"/>
              </a:ext>
            </a:extLst>
          </p:cNvPr>
          <p:cNvSpPr txBox="1">
            <a:spLocks/>
          </p:cNvSpPr>
          <p:nvPr/>
        </p:nvSpPr>
        <p:spPr>
          <a:xfrm>
            <a:off x="447785" y="0"/>
            <a:ext cx="8596668" cy="132080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tr-TR" sz="4800" dirty="0" err="1">
                <a:solidFill>
                  <a:srgbClr val="FF4C4C"/>
                </a:solidFill>
              </a:rPr>
              <a:t>Our</a:t>
            </a:r>
            <a:r>
              <a:rPr lang="tr-TR" sz="4800" dirty="0">
                <a:solidFill>
                  <a:srgbClr val="FF4C4C"/>
                </a:solidFill>
              </a:rPr>
              <a:t> </a:t>
            </a:r>
            <a:r>
              <a:rPr lang="tr-TR" sz="4800" dirty="0" err="1">
                <a:solidFill>
                  <a:srgbClr val="FF4C4C"/>
                </a:solidFill>
              </a:rPr>
              <a:t>lovely</a:t>
            </a:r>
            <a:r>
              <a:rPr lang="tr-TR" sz="4800" dirty="0">
                <a:solidFill>
                  <a:srgbClr val="FF4C4C"/>
                </a:solidFill>
              </a:rPr>
              <a:t> </a:t>
            </a:r>
            <a:r>
              <a:rPr lang="tr-TR" sz="4800" dirty="0" err="1">
                <a:solidFill>
                  <a:srgbClr val="FF4C4C"/>
                </a:solidFill>
              </a:rPr>
              <a:t>city</a:t>
            </a:r>
            <a:r>
              <a:rPr lang="tr-TR" sz="4800" dirty="0">
                <a:solidFill>
                  <a:srgbClr val="FF4C4C"/>
                </a:solidFill>
              </a:rPr>
              <a:t> </a:t>
            </a:r>
            <a:r>
              <a:rPr lang="tr-TR" sz="4800" dirty="0">
                <a:solidFill>
                  <a:srgbClr val="236292"/>
                </a:solidFill>
              </a:rPr>
              <a:t>Bursa…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pic>
        <p:nvPicPr>
          <p:cNvPr id="2" name="Top Sights _ Places to Visit in Bursa, Turkey (The First Capital of the Ottoman Empire)">
            <a:hlinkClick r:id="" action="ppaction://media"/>
            <a:extLst>
              <a:ext uri="{FF2B5EF4-FFF2-40B4-BE49-F238E27FC236}">
                <a16:creationId xmlns:a16="http://schemas.microsoft.com/office/drawing/2014/main" id="{D0B02B25-4B57-4317-854B-2BFA57BC95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0051" y="914400"/>
            <a:ext cx="10334614" cy="58132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0426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8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 err="1">
                <a:solidFill>
                  <a:srgbClr val="FF4C4C"/>
                </a:solidFill>
              </a:rPr>
              <a:t>Turkish</a:t>
            </a:r>
            <a:r>
              <a:rPr lang="tr-TR" sz="4800" dirty="0"/>
              <a:t> </a:t>
            </a:r>
            <a:r>
              <a:rPr lang="tr-TR" sz="4800" dirty="0" err="1">
                <a:solidFill>
                  <a:srgbClr val="236292"/>
                </a:solidFill>
              </a:rPr>
              <a:t>Cuisine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2" name="Metin kutusu 1">
            <a:extLst>
              <a:ext uri="{FF2B5EF4-FFF2-40B4-BE49-F238E27FC236}">
                <a16:creationId xmlns:a16="http://schemas.microsoft.com/office/drawing/2014/main" id="{57C8569A-3047-4429-B03F-838577CDAF15}"/>
              </a:ext>
            </a:extLst>
          </p:cNvPr>
          <p:cNvSpPr txBox="1"/>
          <p:nvPr/>
        </p:nvSpPr>
        <p:spPr>
          <a:xfrm>
            <a:off x="867506" y="2257024"/>
            <a:ext cx="84968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Turkish cuisine is largely the heritage of Ottoman cuisine,</a:t>
            </a: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can be described as a fusion and refinement of Central Asian,</a:t>
            </a: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Middle Eastern and Balkan cuisines.</a:t>
            </a: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Turkish cuisine has in turn influenced those and other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neighbouring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cuisines,</a:t>
            </a:r>
            <a:r>
              <a:rPr lang="tr-TR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including those of western Europe.</a:t>
            </a:r>
            <a:endParaRPr lang="tr-TR" sz="20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background-music-4-minutes">
            <a:hlinkClick r:id="" action="ppaction://media"/>
            <a:extLst>
              <a:ext uri="{FF2B5EF4-FFF2-40B4-BE49-F238E27FC236}">
                <a16:creationId xmlns:a16="http://schemas.microsoft.com/office/drawing/2014/main" id="{0E236490-C24F-4F89-BA93-69A0F68805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out="8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54713" y="-87942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54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 err="1">
                <a:solidFill>
                  <a:srgbClr val="FF4C4C"/>
                </a:solidFill>
              </a:rPr>
              <a:t>Bread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47D7578A-9F6F-4B61-97E6-4DAAF3BC000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431" y="1166446"/>
            <a:ext cx="6096000" cy="3201432"/>
          </a:xfrm>
          <a:prstGeom prst="rect">
            <a:avLst/>
          </a:prstGeom>
        </p:spPr>
      </p:pic>
      <p:sp>
        <p:nvSpPr>
          <p:cNvPr id="6" name="Metin kutusu 5">
            <a:extLst>
              <a:ext uri="{FF2B5EF4-FFF2-40B4-BE49-F238E27FC236}">
                <a16:creationId xmlns:a16="http://schemas.microsoft.com/office/drawing/2014/main" id="{3B014456-E866-4DCD-B9F4-F897AB5EB29B}"/>
              </a:ext>
            </a:extLst>
          </p:cNvPr>
          <p:cNvSpPr txBox="1"/>
          <p:nvPr/>
        </p:nvSpPr>
        <p:spPr>
          <a:xfrm>
            <a:off x="767645" y="4656500"/>
            <a:ext cx="8140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is a simple sourdough bread for a standard, everyday loaf which is the foundation of Turkish eating habits. It is usually made with strong white flour, to which a little whole meal flour is sometimes added.</a:t>
            </a:r>
            <a:endParaRPr lang="tr-TR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2150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>
                <a:solidFill>
                  <a:srgbClr val="FF4C4C"/>
                </a:solidFill>
              </a:rPr>
              <a:t>Dolma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pic>
        <p:nvPicPr>
          <p:cNvPr id="7" name="Resim 6">
            <a:extLst>
              <a:ext uri="{FF2B5EF4-FFF2-40B4-BE49-F238E27FC236}">
                <a16:creationId xmlns:a16="http://schemas.microsoft.com/office/drawing/2014/main" id="{FD7FDABC-95F0-43DC-850B-994D1E13F8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7293" y="997029"/>
            <a:ext cx="4924424" cy="3321459"/>
          </a:xfrm>
          <a:prstGeom prst="rect">
            <a:avLst/>
          </a:prstGeom>
        </p:spPr>
      </p:pic>
      <p:sp>
        <p:nvSpPr>
          <p:cNvPr id="8" name="Metin kutusu 7">
            <a:extLst>
              <a:ext uri="{FF2B5EF4-FFF2-40B4-BE49-F238E27FC236}">
                <a16:creationId xmlns:a16="http://schemas.microsoft.com/office/drawing/2014/main" id="{681727C0-3C61-4DDB-A495-7B87F1264BF4}"/>
              </a:ext>
            </a:extLst>
          </p:cNvPr>
          <p:cNvSpPr txBox="1"/>
          <p:nvPr/>
        </p:nvSpPr>
        <p:spPr>
          <a:xfrm>
            <a:off x="767645" y="4659377"/>
            <a:ext cx="6999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Dolma is the name used for stuffed vegetables. Like the vegetables cooked with olive oil as described above dolma with olive oil does not contain meat.</a:t>
            </a:r>
            <a:endParaRPr lang="tr-TR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8395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>
                <a:solidFill>
                  <a:srgbClr val="FF4C4C"/>
                </a:solidFill>
              </a:rPr>
              <a:t>Turşu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8" name="Metin kutusu 7">
            <a:extLst>
              <a:ext uri="{FF2B5EF4-FFF2-40B4-BE49-F238E27FC236}">
                <a16:creationId xmlns:a16="http://schemas.microsoft.com/office/drawing/2014/main" id="{681727C0-3C61-4DDB-A495-7B87F1264BF4}"/>
              </a:ext>
            </a:extLst>
          </p:cNvPr>
          <p:cNvSpPr txBox="1"/>
          <p:nvPr/>
        </p:nvSpPr>
        <p:spPr>
          <a:xfrm>
            <a:off x="767645" y="4659377"/>
            <a:ext cx="8303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Turşu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pickle made with brine, usually with</a:t>
            </a:r>
            <a: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addition of garlic. </a:t>
            </a:r>
            <a: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It is often enjoyed as an</a:t>
            </a:r>
            <a: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appetizer. </a:t>
            </a:r>
            <a: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It is made with a large variety of</a:t>
            </a:r>
            <a:r>
              <a:rPr lang="tr-TR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vegetables, from cucumber to </a:t>
            </a:r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courgette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  <a:endParaRPr lang="tr-TR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Resim 2">
            <a:extLst>
              <a:ext uri="{FF2B5EF4-FFF2-40B4-BE49-F238E27FC236}">
                <a16:creationId xmlns:a16="http://schemas.microsoft.com/office/drawing/2014/main" id="{E3471CAF-D9F7-4241-AE76-8E541774FB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0462" y="704899"/>
            <a:ext cx="5920154" cy="3954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91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>
                <a:solidFill>
                  <a:srgbClr val="FF4C4C"/>
                </a:solidFill>
              </a:rPr>
              <a:t>Yoğurt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630B2669-605F-4528-BEC6-8900ED1955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6553" y="744413"/>
            <a:ext cx="3628293" cy="36282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Metin kutusu 1">
            <a:extLst>
              <a:ext uri="{FF2B5EF4-FFF2-40B4-BE49-F238E27FC236}">
                <a16:creationId xmlns:a16="http://schemas.microsoft.com/office/drawing/2014/main" id="{C8FF6757-75D0-4854-B342-41CAEDF048D4}"/>
              </a:ext>
            </a:extLst>
          </p:cNvPr>
          <p:cNvSpPr txBox="1"/>
          <p:nvPr/>
        </p:nvSpPr>
        <p:spPr>
          <a:xfrm>
            <a:off x="854267" y="4998082"/>
            <a:ext cx="65605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Yoghurt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 food produced by bacterial fermentation of milk.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Cow's milk is commonly available worldwide and, as such, 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 milk most commonly used to make yogurt.</a:t>
            </a:r>
            <a:endParaRPr lang="tr-TR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435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>
                <a:solidFill>
                  <a:srgbClr val="FF4C4C"/>
                </a:solidFill>
              </a:rPr>
              <a:t>Döner </a:t>
            </a:r>
            <a:r>
              <a:rPr lang="tr-TR" sz="4800" dirty="0">
                <a:solidFill>
                  <a:srgbClr val="236292"/>
                </a:solidFill>
              </a:rPr>
              <a:t>Kebap</a:t>
            </a:r>
            <a:endParaRPr lang="tr-TR" sz="4800" dirty="0">
              <a:solidFill>
                <a:srgbClr val="23629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8" name="Metin kutusu 7">
            <a:extLst>
              <a:ext uri="{FF2B5EF4-FFF2-40B4-BE49-F238E27FC236}">
                <a16:creationId xmlns:a16="http://schemas.microsoft.com/office/drawing/2014/main" id="{681727C0-3C61-4DDB-A495-7B87F1264BF4}"/>
              </a:ext>
            </a:extLst>
          </p:cNvPr>
          <p:cNvSpPr txBox="1"/>
          <p:nvPr/>
        </p:nvSpPr>
        <p:spPr>
          <a:xfrm>
            <a:off x="690124" y="5064253"/>
            <a:ext cx="78605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Doner kebab is a Turkish dish made of meat cooked on a vertical spit, normally veal or beef but also a mixture of these with lamb; a cheaper version of chicken is also found.</a:t>
            </a:r>
            <a:endParaRPr lang="tr-TR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EFAF00D5-BCF7-469B-B1D2-8EC027E608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91" y="1631151"/>
            <a:ext cx="3891507" cy="30498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E69D0EB3-FADA-4D18-8DDB-73DEE681BC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914" y="0"/>
            <a:ext cx="4601974" cy="451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15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>
                <a:solidFill>
                  <a:srgbClr val="FF4C4C"/>
                </a:solidFill>
              </a:rPr>
              <a:t>Baklava</a:t>
            </a:r>
            <a:endParaRPr lang="tr-TR" sz="4800" dirty="0">
              <a:solidFill>
                <a:srgbClr val="23629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8" name="Metin kutusu 7">
            <a:extLst>
              <a:ext uri="{FF2B5EF4-FFF2-40B4-BE49-F238E27FC236}">
                <a16:creationId xmlns:a16="http://schemas.microsoft.com/office/drawing/2014/main" id="{681727C0-3C61-4DDB-A495-7B87F1264BF4}"/>
              </a:ext>
            </a:extLst>
          </p:cNvPr>
          <p:cNvSpPr txBox="1"/>
          <p:nvPr/>
        </p:nvSpPr>
        <p:spPr>
          <a:xfrm>
            <a:off x="690124" y="5064253"/>
            <a:ext cx="8441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of the world-renowned desserts of Turkish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cuisine is baklava. 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Baklava is made either with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pistachio or walnut. </a:t>
            </a:r>
            <a:endParaRPr lang="tr-TR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Resim 2">
            <a:extLst>
              <a:ext uri="{FF2B5EF4-FFF2-40B4-BE49-F238E27FC236}">
                <a16:creationId xmlns:a16="http://schemas.microsoft.com/office/drawing/2014/main" id="{5771697E-04C6-4851-A51A-496A4992C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900" y="1589945"/>
            <a:ext cx="7141813" cy="2749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41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45" y="877824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>
                <a:solidFill>
                  <a:srgbClr val="FF4C4C"/>
                </a:solidFill>
              </a:rPr>
              <a:t>Köfte</a:t>
            </a:r>
            <a:endParaRPr lang="tr-TR" sz="4800" dirty="0">
              <a:solidFill>
                <a:srgbClr val="23629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8" name="Metin kutusu 7">
            <a:extLst>
              <a:ext uri="{FF2B5EF4-FFF2-40B4-BE49-F238E27FC236}">
                <a16:creationId xmlns:a16="http://schemas.microsoft.com/office/drawing/2014/main" id="{681727C0-3C61-4DDB-A495-7B87F1264BF4}"/>
              </a:ext>
            </a:extLst>
          </p:cNvPr>
          <p:cNvSpPr txBox="1"/>
          <p:nvPr/>
        </p:nvSpPr>
        <p:spPr>
          <a:xfrm>
            <a:off x="677424" y="4659377"/>
            <a:ext cx="84411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Köfte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(meatball) is another meat dish in Turkey. The word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köfte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</a:t>
            </a:r>
          </a:p>
          <a:p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sometimes preceded by the name of a town, which refers to the</a:t>
            </a:r>
          </a:p>
          <a:p>
            <a:r>
              <a:rPr lang="en-US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technique for cooking it or the ingredients or spices specifically used in</a:t>
            </a:r>
          </a:p>
          <a:p>
            <a:r>
              <a:rPr lang="tr-TR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that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tr-TR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İnegöl köftesi, Sultanahmet köftesi, İzmir köfte,</a:t>
            </a:r>
          </a:p>
          <a:p>
            <a:r>
              <a:rPr lang="tr-TR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Akçaabat köfte.</a:t>
            </a: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1B72BE50-AB46-4BB8-B2FF-27941EFD2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4692" y="427682"/>
            <a:ext cx="6829621" cy="4095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15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1">
            <a:extLst>
              <a:ext uri="{FF2B5EF4-FFF2-40B4-BE49-F238E27FC236}">
                <a16:creationId xmlns:a16="http://schemas.microsoft.com/office/drawing/2014/main" id="{0F703271-F6DC-4355-AF88-BBD25E39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78" y="304009"/>
            <a:ext cx="8596668" cy="13208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tr-TR" sz="4800" dirty="0">
                <a:solidFill>
                  <a:srgbClr val="FF4C4C"/>
                </a:solidFill>
              </a:rPr>
              <a:t>Özgün</a:t>
            </a:r>
            <a:r>
              <a:rPr lang="tr-TR" sz="4800" dirty="0"/>
              <a:t> </a:t>
            </a:r>
            <a:r>
              <a:rPr lang="tr-TR" sz="4800" dirty="0">
                <a:solidFill>
                  <a:srgbClr val="236292"/>
                </a:solidFill>
              </a:rPr>
              <a:t>Schools</a:t>
            </a:r>
            <a:endParaRPr lang="tr-TR" sz="4800" dirty="0">
              <a:solidFill>
                <a:srgbClr val="FF4C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pic>
        <p:nvPicPr>
          <p:cNvPr id="3" name="Resim 2">
            <a:extLst>
              <a:ext uri="{FF2B5EF4-FFF2-40B4-BE49-F238E27FC236}">
                <a16:creationId xmlns:a16="http://schemas.microsoft.com/office/drawing/2014/main" id="{E706D367-FCA3-4BEF-B64E-3A9B0B4E1C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0349" y="1826858"/>
            <a:ext cx="2670236" cy="320428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3573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etin kutusu 2">
            <a:extLst>
              <a:ext uri="{FF2B5EF4-FFF2-40B4-BE49-F238E27FC236}">
                <a16:creationId xmlns:a16="http://schemas.microsoft.com/office/drawing/2014/main" id="{560E57F6-F325-40BA-94B2-6D0137A9D046}"/>
              </a:ext>
            </a:extLst>
          </p:cNvPr>
          <p:cNvSpPr txBox="1"/>
          <p:nvPr/>
        </p:nvSpPr>
        <p:spPr>
          <a:xfrm>
            <a:off x="6974594" y="6966857"/>
            <a:ext cx="269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/>
              <a:t>.</a:t>
            </a:r>
          </a:p>
        </p:txBody>
      </p:sp>
      <p:sp>
        <p:nvSpPr>
          <p:cNvPr id="10" name="Metin kutusu 9">
            <a:extLst>
              <a:ext uri="{FF2B5EF4-FFF2-40B4-BE49-F238E27FC236}">
                <a16:creationId xmlns:a16="http://schemas.microsoft.com/office/drawing/2014/main" id="{4D5FD2FA-C940-41C7-80CC-3A850E08A2BB}"/>
              </a:ext>
            </a:extLst>
          </p:cNvPr>
          <p:cNvSpPr txBox="1"/>
          <p:nvPr/>
        </p:nvSpPr>
        <p:spPr>
          <a:xfrm>
            <a:off x="4199364" y="5593215"/>
            <a:ext cx="3426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www.ozgunkoleji.com</a:t>
            </a:r>
          </a:p>
        </p:txBody>
      </p:sp>
      <p:sp>
        <p:nvSpPr>
          <p:cNvPr id="15" name="Metin kutusu 14">
            <a:extLst>
              <a:ext uri="{FF2B5EF4-FFF2-40B4-BE49-F238E27FC236}">
                <a16:creationId xmlns:a16="http://schemas.microsoft.com/office/drawing/2014/main" id="{097C22D1-5085-447C-AB5E-D63A8CFD0013}"/>
              </a:ext>
            </a:extLst>
          </p:cNvPr>
          <p:cNvSpPr txBox="1"/>
          <p:nvPr/>
        </p:nvSpPr>
        <p:spPr>
          <a:xfrm>
            <a:off x="3368570" y="1005489"/>
            <a:ext cx="77512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3600" b="1" i="1" dirty="0" err="1">
                <a:solidFill>
                  <a:srgbClr val="DF41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66" charset="0"/>
              </a:rPr>
              <a:t>Thanks</a:t>
            </a:r>
            <a:r>
              <a:rPr lang="tr-TR" sz="3600" b="1" i="1" dirty="0">
                <a:solidFill>
                  <a:srgbClr val="DF41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66" charset="0"/>
              </a:rPr>
              <a:t> </a:t>
            </a:r>
            <a:r>
              <a:rPr lang="tr-TR" sz="3600" b="1" i="1" dirty="0" err="1">
                <a:solidFill>
                  <a:srgbClr val="DF41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66" charset="0"/>
              </a:rPr>
              <a:t>for</a:t>
            </a:r>
            <a:r>
              <a:rPr lang="tr-TR" sz="3600" b="1" i="1" dirty="0">
                <a:solidFill>
                  <a:srgbClr val="DF41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66" charset="0"/>
              </a:rPr>
              <a:t> </a:t>
            </a:r>
            <a:r>
              <a:rPr lang="tr-TR" sz="3600" b="1" i="1" dirty="0" err="1">
                <a:solidFill>
                  <a:srgbClr val="DF41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66" charset="0"/>
              </a:rPr>
              <a:t>watching</a:t>
            </a:r>
            <a:r>
              <a:rPr lang="tr-TR" sz="3600" b="1" i="1" dirty="0">
                <a:solidFill>
                  <a:srgbClr val="DF41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66" charset="0"/>
              </a:rPr>
              <a:t>…</a:t>
            </a: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12D7AB9A-084D-4FDE-9060-29D59AA7B5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9364" y="1815584"/>
            <a:ext cx="2381250" cy="2857500"/>
          </a:xfrm>
          <a:prstGeom prst="rect">
            <a:avLst/>
          </a:prstGeom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CD9AF7AA-ACBE-4D02-BE9B-28497CCFE9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772" t="26474" r="25364" b="58964"/>
          <a:stretch/>
        </p:blipFill>
        <p:spPr>
          <a:xfrm>
            <a:off x="4910594" y="4425619"/>
            <a:ext cx="958790" cy="998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3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tmFilter="0,0; .5, 1; 1, 1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1"/>
    </p:bldLst>
  </p:timing>
</p:sld>
</file>

<file path=ppt/theme/theme1.xml><?xml version="1.0" encoding="utf-8"?>
<a:theme xmlns:a="http://schemas.openxmlformats.org/drawingml/2006/main" name="Yüzeyler">
  <a:themeElements>
    <a:clrScheme name="Özel 10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F0000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Yüzeyler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Yüzeyler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1586</TotalTime>
  <Words>381</Words>
  <Application>Microsoft Office PowerPoint</Application>
  <PresentationFormat>Širokouhlá</PresentationFormat>
  <Paragraphs>45</Paragraphs>
  <Slides>19</Slides>
  <Notes>0</Notes>
  <HiddenSlides>0</HiddenSlides>
  <MMClips>3</MMClips>
  <ScaleCrop>false</ScaleCrop>
  <HeadingPairs>
    <vt:vector size="6" baseType="variant">
      <vt:variant>
        <vt:lpstr>Použité písma</vt:lpstr>
      </vt:variant>
      <vt:variant>
        <vt:i4>8</vt:i4>
      </vt:variant>
      <vt:variant>
        <vt:lpstr>Motív</vt:lpstr>
      </vt:variant>
      <vt:variant>
        <vt:i4>1</vt:i4>
      </vt:variant>
      <vt:variant>
        <vt:lpstr>Nadpisy snímok</vt:lpstr>
      </vt:variant>
      <vt:variant>
        <vt:i4>19</vt:i4>
      </vt:variant>
    </vt:vector>
  </HeadingPairs>
  <TitlesOfParts>
    <vt:vector size="28" baseType="lpstr">
      <vt:lpstr>arial</vt:lpstr>
      <vt:lpstr>arial</vt:lpstr>
      <vt:lpstr>Bahnschrift</vt:lpstr>
      <vt:lpstr>Bahnschrift SemiBold</vt:lpstr>
      <vt:lpstr>Brush Script MT</vt:lpstr>
      <vt:lpstr>Ink Free</vt:lpstr>
      <vt:lpstr>Trebuchet MS</vt:lpstr>
      <vt:lpstr>Wingdings 3</vt:lpstr>
      <vt:lpstr>Yüzeyler</vt:lpstr>
      <vt:lpstr>Prezentácia programu PowerPoint</vt:lpstr>
      <vt:lpstr>Prezentácia programu PowerPoint</vt:lpstr>
      <vt:lpstr>Atatürk  is the founder of modern Turkish Republic</vt:lpstr>
      <vt:lpstr>Prezentácia programu PowerPoint</vt:lpstr>
      <vt:lpstr>Prezentácia programu PowerPoint</vt:lpstr>
      <vt:lpstr>Let’s discover Turkiye…</vt:lpstr>
      <vt:lpstr>Where we are?</vt:lpstr>
      <vt:lpstr>Biggest cities in Turkiye</vt:lpstr>
      <vt:lpstr>Prezentácia programu PowerPoint</vt:lpstr>
      <vt:lpstr>Turkish Cuisine</vt:lpstr>
      <vt:lpstr>Bread</vt:lpstr>
      <vt:lpstr>Dolma</vt:lpstr>
      <vt:lpstr>Turşu</vt:lpstr>
      <vt:lpstr>Yoğurt</vt:lpstr>
      <vt:lpstr>Döner Kebap</vt:lpstr>
      <vt:lpstr>Baklava</vt:lpstr>
      <vt:lpstr>Köfte</vt:lpstr>
      <vt:lpstr>Özgün Schools</vt:lpstr>
      <vt:lpstr>Prezentácia programu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Sunusu</dc:title>
  <dc:creator>Beytullah BALCI</dc:creator>
  <cp:lastModifiedBy>Uzivatel</cp:lastModifiedBy>
  <cp:revision>168</cp:revision>
  <dcterms:created xsi:type="dcterms:W3CDTF">2021-03-01T11:44:59Z</dcterms:created>
  <dcterms:modified xsi:type="dcterms:W3CDTF">2023-11-19T18:45:37Z</dcterms:modified>
</cp:coreProperties>
</file>