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E067D9-03E3-E543-3B95-1F40A46B6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9697" y="1949051"/>
            <a:ext cx="5644108" cy="4056638"/>
          </a:xfrm>
        </p:spPr>
        <p:txBody>
          <a:bodyPr>
            <a:normAutofit/>
          </a:bodyPr>
          <a:lstStyle/>
          <a:p>
            <a:br>
              <a:rPr lang="hr-HR" sz="6600"/>
            </a:br>
            <a:r>
              <a:rPr lang="hr-HR" sz="6600"/>
              <a:t>OŠ Tin Ujević - Krivodol</a:t>
            </a:r>
            <a:br>
              <a:rPr lang="hr-HR" sz="6600"/>
            </a:br>
            <a:r>
              <a:rPr lang="hr-HR" sz="6600"/>
              <a:t>Croatia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7D8ED-4DB6-46C0-AE81-24DA0AAF9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620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3" y="0"/>
            <a:ext cx="369012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A42F8E-19B7-C907-7513-5A24ED02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490" y="1949051"/>
            <a:ext cx="3002750" cy="2959899"/>
          </a:xfrm>
        </p:spPr>
        <p:txBody>
          <a:bodyPr anchor="ctr">
            <a:normAutofit/>
          </a:bodyPr>
          <a:lstStyle/>
          <a:p>
            <a:pPr algn="ctr"/>
            <a:r>
              <a:rPr lang="hr-HR" sz="2800"/>
              <a:t>Erasmus+ „Nature and Photo”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DD5A4AA-8515-49AE-8C6C-9CF6E14C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431831" y="1949051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032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D747E59-EDB0-47FA-899B-0621ED11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2629343-044F-4737-89E9-3E179034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C9B9C8E0-18D9-430D-B171-939E0EEEB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796AFA90-1DF2-427D-B002-A09D93A1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1048">
            <a:extLst>
              <a:ext uri="{FF2B5EF4-FFF2-40B4-BE49-F238E27FC236}">
                <a16:creationId xmlns:a16="http://schemas.microsoft.com/office/drawing/2014/main" id="{805602A8-6E8C-46E5-8FDD-2BC227550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BB2E129B-3512-41A6-94F1-4B4FEA817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891C00A1-D917-4D03-B713-9881557CE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1BA3F0C2-72FC-4945-8B22-3BE47B397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3410D66C-3847-4B32-B505-01B23358B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59202D-7948-DE3B-5809-2ADDE2E6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Our school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5CE0BEC-0F55-EA43-9B1D-76770F42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4444" y="2052116"/>
            <a:ext cx="266421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Located in Krivodol – a small village near Imotski in Croatia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Small public primary school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250 pupils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The head school in Krivodol and three branch schools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Students aged 6 - 15 </a:t>
            </a: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C43DB4DB-4F6A-4E8D-B9A3-74E5A845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4647" y="0"/>
            <a:ext cx="59435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snovna škola &quot;Tin Ujević&quot; Krivodol - Naslovnica - Dan škole">
            <a:extLst>
              <a:ext uri="{FF2B5EF4-FFF2-40B4-BE49-F238E27FC236}">
                <a16:creationId xmlns:a16="http://schemas.microsoft.com/office/drawing/2014/main" id="{630ED861-E893-7150-8223-32D0D4F0B5B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0" r="24720"/>
          <a:stretch>
            <a:fillRect/>
          </a:stretch>
        </p:blipFill>
        <p:spPr bwMode="auto">
          <a:xfrm>
            <a:off x="7414393" y="316486"/>
            <a:ext cx="1992367" cy="295164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431FCBDC-FCD6-46FA-989A-9B7496896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232459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OŠ &quot;Tin Ujević&quot; Krivodol | Podbablje">
            <a:extLst>
              <a:ext uri="{FF2B5EF4-FFF2-40B4-BE49-F238E27FC236}">
                <a16:creationId xmlns:a16="http://schemas.microsoft.com/office/drawing/2014/main" id="{86F89632-D38D-D2A9-8699-554F80E0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168" y="3584580"/>
            <a:ext cx="5210816" cy="294524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" name="Rectangle 1062">
            <a:extLst>
              <a:ext uri="{FF2B5EF4-FFF2-40B4-BE49-F238E27FC236}">
                <a16:creationId xmlns:a16="http://schemas.microsoft.com/office/drawing/2014/main" id="{C66EB2AB-6794-4C3C-A92D-4876AB0BE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3500835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A34BD4E6-C736-4064-AF1F-3C5B402E1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792309-2D28-41BC-84CF-A61059277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A77C25-5F33-4CC5-AAF6-E8103126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777338-BF67-4A6E-A733-9D0E81C8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0F0F3-B393-4F7C-9317-B73BFE59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B9E37E-2605-48C1-A18D-B57D8730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633AC-CE93-42B2-817C-417CF38A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201BE5-DA89-47D9-983C-C69E24D1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ED1176E-8E8A-44E6-9BB7-81681F8A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04C700D-AD7C-45AB-A071-F0E6C3C8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3ABD19-0610-48B2-BDFC-9A13BCF76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7458FF0-F026-414C-9063-4079F96E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59CEF6-2862-47F1-A4D0-F4660D63C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085464-D568-4939-A7C5-01015D9CD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D730C00-7700-0B87-4ABA-B3D401B7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2739581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School activities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52F378-4AF6-7AC3-2F68-E32AF2BC0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4444" y="2052116"/>
            <a:ext cx="2739581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Sports group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School choir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Drama group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Robotics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/>
              <a:t>Science groups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/>
          </a:p>
        </p:txBody>
      </p:sp>
      <p:pic>
        <p:nvPicPr>
          <p:cNvPr id="8" name="Slika 7" descr="Slika na kojoj se prikazuje osoba, pod, na zatvorenom&#10;&#10;Opis je automatski generiran">
            <a:extLst>
              <a:ext uri="{FF2B5EF4-FFF2-40B4-BE49-F238E27FC236}">
                <a16:creationId xmlns:a16="http://schemas.microsoft.com/office/drawing/2014/main" id="{AE440D25-D731-86A3-3542-451F79A972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4391"/>
          <a:stretch/>
        </p:blipFill>
        <p:spPr>
          <a:xfrm>
            <a:off x="5436752" y="-1"/>
            <a:ext cx="5948167" cy="4265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Slika 10" descr="Slika na kojoj se prikazuje osoba, na zatvorenom, ljudi, grupa&#10;&#10;Opis je automatski generiran">
            <a:extLst>
              <a:ext uri="{FF2B5EF4-FFF2-40B4-BE49-F238E27FC236}">
                <a16:creationId xmlns:a16="http://schemas.microsoft.com/office/drawing/2014/main" id="{8D361E1B-C36A-7E2F-44F1-6B1C9F0BD7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8" r="6587" b="4"/>
          <a:stretch/>
        </p:blipFill>
        <p:spPr>
          <a:xfrm>
            <a:off x="5437271" y="4267831"/>
            <a:ext cx="2968534" cy="2590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Rezervirano mjesto slike 5" descr="Slika na kojoj se prikazuje na zatvorenom, zid&#10;&#10;Opis je automatski generiran">
            <a:extLst>
              <a:ext uri="{FF2B5EF4-FFF2-40B4-BE49-F238E27FC236}">
                <a16:creationId xmlns:a16="http://schemas.microsoft.com/office/drawing/2014/main" id="{E59C6840-6233-4179-53D3-E3B93236E6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0575" r="3174" b="4"/>
          <a:stretch/>
        </p:blipFill>
        <p:spPr>
          <a:xfrm>
            <a:off x="8405805" y="4267831"/>
            <a:ext cx="2979115" cy="2590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9355133-0882-4A52-9C16-3D5B55D46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" name="Picture 3109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12" name="Picture 3111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14" name="Rectangle 3113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6" name="Rectangle 3115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8" name="Rectangle 3117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0" name="Rectangle 3119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2" name="TextBox 3121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124" name="Rectangle 3123">
            <a:extLst>
              <a:ext uri="{FF2B5EF4-FFF2-40B4-BE49-F238E27FC236}">
                <a16:creationId xmlns:a16="http://schemas.microsoft.com/office/drawing/2014/main" id="{47B933F5-7991-4EAC-958D-E923A9DC0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26" name="Picture 3125">
            <a:extLst>
              <a:ext uri="{FF2B5EF4-FFF2-40B4-BE49-F238E27FC236}">
                <a16:creationId xmlns:a16="http://schemas.microsoft.com/office/drawing/2014/main" id="{3B6FC47B-5B60-4881-B41B-1B5CE7E2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28" name="Picture 3127">
            <a:extLst>
              <a:ext uri="{FF2B5EF4-FFF2-40B4-BE49-F238E27FC236}">
                <a16:creationId xmlns:a16="http://schemas.microsoft.com/office/drawing/2014/main" id="{3E04ADEE-4CD1-4AB1-ADB4-DD9A4FCD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30" name="Rectangle 3129">
            <a:extLst>
              <a:ext uri="{FF2B5EF4-FFF2-40B4-BE49-F238E27FC236}">
                <a16:creationId xmlns:a16="http://schemas.microsoft.com/office/drawing/2014/main" id="{0D539B9D-0A30-4640-9E74-04D02F6B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2" name="Rectangle 3131">
            <a:extLst>
              <a:ext uri="{FF2B5EF4-FFF2-40B4-BE49-F238E27FC236}">
                <a16:creationId xmlns:a16="http://schemas.microsoft.com/office/drawing/2014/main" id="{80899143-9082-4FFD-88CC-17C8B6E1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4" name="Rectangle 3133">
            <a:extLst>
              <a:ext uri="{FF2B5EF4-FFF2-40B4-BE49-F238E27FC236}">
                <a16:creationId xmlns:a16="http://schemas.microsoft.com/office/drawing/2014/main" id="{ABEA828C-D862-4A50-9F7E-BFA44217D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9CEB4D8-222D-42D4-ED1F-C539CBE6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704" y="808056"/>
            <a:ext cx="3013024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Imotski</a:t>
            </a:r>
          </a:p>
        </p:txBody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F42B357C-6C11-FB3F-3368-5F8D0BA41A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" r="-4" b="1063"/>
          <a:stretch/>
        </p:blipFill>
        <p:spPr>
          <a:xfrm>
            <a:off x="1659297" y="648309"/>
            <a:ext cx="4600978" cy="270170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3074" name="Picture 2" descr="TVRĐAVA TOPANA | Visit Imota">
            <a:extLst>
              <a:ext uri="{FF2B5EF4-FFF2-40B4-BE49-F238E27FC236}">
                <a16:creationId xmlns:a16="http://schemas.microsoft.com/office/drawing/2014/main" id="{9EB7898C-0AC6-78AE-E751-6D85670A7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r="1" b="8672"/>
          <a:stretch/>
        </p:blipFill>
        <p:spPr bwMode="auto">
          <a:xfrm>
            <a:off x="1659297" y="3509765"/>
            <a:ext cx="4600978" cy="270170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E45655A-F67D-DB26-9595-1F1CB769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5543" y="2052116"/>
            <a:ext cx="3017186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/>
              <a:t>A small city located in Dalmatia, Croatia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/>
              <a:t>The nearest big city is Split, second largest city in Croatia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/>
              <a:t>Population of Imotski is around 11000 inhabitants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/>
              <a:t>The biggest tourist attractions are Blue and Red Lake and Topana – a fortress situated on a cliff above the Blue Lake</a:t>
            </a:r>
          </a:p>
        </p:txBody>
      </p:sp>
      <p:sp>
        <p:nvSpPr>
          <p:cNvPr id="3136" name="Rectangle 3135">
            <a:extLst>
              <a:ext uri="{FF2B5EF4-FFF2-40B4-BE49-F238E27FC236}">
                <a16:creationId xmlns:a16="http://schemas.microsoft.com/office/drawing/2014/main" id="{FDFE0271-7CD4-45C0-B1C7-DE03CBD0F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0" name="Picture 4176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221" name="Picture 4178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22" name="Rectangle 4180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3" name="Rectangle 4182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4" name="Rectangle 4184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5" name="Rectangle 4186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6" name="TextBox 4188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227" name="Rectangle 4190">
            <a:extLst>
              <a:ext uri="{FF2B5EF4-FFF2-40B4-BE49-F238E27FC236}">
                <a16:creationId xmlns:a16="http://schemas.microsoft.com/office/drawing/2014/main" id="{725BC238-C762-4D13-A195-D9678213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28" name="Picture 4192">
            <a:extLst>
              <a:ext uri="{FF2B5EF4-FFF2-40B4-BE49-F238E27FC236}">
                <a16:creationId xmlns:a16="http://schemas.microsoft.com/office/drawing/2014/main" id="{E46C2F34-1655-46BB-AA7C-FE1E7C94D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229" name="Picture 4194">
            <a:extLst>
              <a:ext uri="{FF2B5EF4-FFF2-40B4-BE49-F238E27FC236}">
                <a16:creationId xmlns:a16="http://schemas.microsoft.com/office/drawing/2014/main" id="{9E212255-06CB-48A7-8DDC-16BB691C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30" name="Rectangle 4196">
            <a:extLst>
              <a:ext uri="{FF2B5EF4-FFF2-40B4-BE49-F238E27FC236}">
                <a16:creationId xmlns:a16="http://schemas.microsoft.com/office/drawing/2014/main" id="{380DDC1E-06A0-46BA-AE64-DBDD0594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1" name="Rectangle 4198">
            <a:extLst>
              <a:ext uri="{FF2B5EF4-FFF2-40B4-BE49-F238E27FC236}">
                <a16:creationId xmlns:a16="http://schemas.microsoft.com/office/drawing/2014/main" id="{339C1BC9-83BE-489D-9B3E-B164525B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2" name="Rectangle 4200">
            <a:extLst>
              <a:ext uri="{FF2B5EF4-FFF2-40B4-BE49-F238E27FC236}">
                <a16:creationId xmlns:a16="http://schemas.microsoft.com/office/drawing/2014/main" id="{F00FBAF5-0C55-4EC9-9950-7797B8DF7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761" y="0"/>
            <a:ext cx="1038910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C47C60-06DA-FB15-B8A8-430B566F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37847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Croatia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1D056D-7CB0-F430-32F4-FF3FBE46D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3784705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Croatia is on the crossroads between Central Europe and the Mediterranean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Its official name is The Republic of Croatia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Official language is Croatian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It has 3,9 million inhabitants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The biggest city and the capital is Zagreb</a:t>
            </a:r>
            <a:endParaRPr lang="en-US" sz="1800" dirty="0"/>
          </a:p>
        </p:txBody>
      </p:sp>
      <p:pic>
        <p:nvPicPr>
          <p:cNvPr id="4100" name="Picture 4" descr="Premium Vector | Pacific centered world map with magnified croatia. flag  and map of croatia.">
            <a:extLst>
              <a:ext uri="{FF2B5EF4-FFF2-40B4-BE49-F238E27FC236}">
                <a16:creationId xmlns:a16="http://schemas.microsoft.com/office/drawing/2014/main" id="{CC7CB334-9656-4773-FDB3-127823EE567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"/>
          <a:stretch/>
        </p:blipFill>
        <p:spPr bwMode="auto">
          <a:xfrm>
            <a:off x="6408981" y="646088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bout Zagreb &amp; Croatia - Zagreb School of Business">
            <a:extLst>
              <a:ext uri="{FF2B5EF4-FFF2-40B4-BE49-F238E27FC236}">
                <a16:creationId xmlns:a16="http://schemas.microsoft.com/office/drawing/2014/main" id="{9F04E31A-FC94-8B7D-B607-C4DFC1D78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r="-1" b="-1"/>
          <a:stretch/>
        </p:blipFill>
        <p:spPr bwMode="auto">
          <a:xfrm>
            <a:off x="6416206" y="3506402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3" name="Rectangle 4202">
            <a:extLst>
              <a:ext uri="{FF2B5EF4-FFF2-40B4-BE49-F238E27FC236}">
                <a16:creationId xmlns:a16="http://schemas.microsoft.com/office/drawing/2014/main" id="{12BC0108-11C3-4CBB-B5D0-7945DB64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171564-E159-87E1-204A-88DFC3EFA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9402" y="599525"/>
            <a:ext cx="3971874" cy="6049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Croatia has 1,185 </a:t>
            </a:r>
            <a:r>
              <a:rPr lang="hr-HR" dirty="0" err="1"/>
              <a:t>islands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rocks</a:t>
            </a:r>
            <a:r>
              <a:rPr lang="hr-HR" dirty="0"/>
              <a:t> – 66 </a:t>
            </a:r>
            <a:r>
              <a:rPr lang="hr-HR" dirty="0" err="1"/>
              <a:t>inhabited</a:t>
            </a: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One </a:t>
            </a:r>
            <a:r>
              <a:rPr lang="hr-HR" dirty="0" err="1"/>
              <a:t>of</a:t>
            </a:r>
            <a:r>
              <a:rPr lang="hr-HR" dirty="0"/>
              <a:t> 10 </a:t>
            </a:r>
            <a:r>
              <a:rPr lang="hr-HR" dirty="0" err="1"/>
              <a:t>nations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world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more </a:t>
            </a:r>
            <a:r>
              <a:rPr lang="hr-HR" dirty="0" err="1"/>
              <a:t>than</a:t>
            </a:r>
            <a:r>
              <a:rPr lang="hr-HR" dirty="0"/>
              <a:t> 1000 </a:t>
            </a:r>
            <a:r>
              <a:rPr lang="hr-HR" dirty="0" err="1"/>
              <a:t>islands</a:t>
            </a: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Total </a:t>
            </a:r>
            <a:r>
              <a:rPr lang="hr-HR" dirty="0" err="1"/>
              <a:t>coastline</a:t>
            </a:r>
            <a:r>
              <a:rPr lang="hr-HR" dirty="0"/>
              <a:t> </a:t>
            </a:r>
            <a:r>
              <a:rPr lang="hr-HR" dirty="0" err="1"/>
              <a:t>lenght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5,835 km (</a:t>
            </a:r>
            <a:r>
              <a:rPr lang="hr-HR" dirty="0" err="1"/>
              <a:t>islands</a:t>
            </a:r>
            <a:r>
              <a:rPr lang="hr-HR" dirty="0"/>
              <a:t> 70% - </a:t>
            </a:r>
            <a:r>
              <a:rPr lang="hr-HR" dirty="0" err="1"/>
              <a:t>mainland</a:t>
            </a:r>
            <a:r>
              <a:rPr lang="hr-HR" dirty="0"/>
              <a:t> 30 %) </a:t>
            </a:r>
          </a:p>
        </p:txBody>
      </p:sp>
      <p:pic>
        <p:nvPicPr>
          <p:cNvPr id="5124" name="Picture 4" descr="The Most Popular Islands in Croatia for a Luxury Yacht Cruise">
            <a:extLst>
              <a:ext uri="{FF2B5EF4-FFF2-40B4-BE49-F238E27FC236}">
                <a16:creationId xmlns:a16="http://schemas.microsoft.com/office/drawing/2014/main" id="{6C34DC7C-99AA-CCA2-5711-B1350282454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r="32803"/>
          <a:stretch>
            <a:fillRect/>
          </a:stretch>
        </p:blipFill>
        <p:spPr bwMode="auto">
          <a:xfrm>
            <a:off x="7563775" y="878889"/>
            <a:ext cx="3357268" cy="45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ATIA - LAND OF 1000 ISLANDS">
            <a:extLst>
              <a:ext uri="{FF2B5EF4-FFF2-40B4-BE49-F238E27FC236}">
                <a16:creationId xmlns:a16="http://schemas.microsoft.com/office/drawing/2014/main" id="{AE90C035-4DED-979A-3FD0-DAC60368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94" y="3624449"/>
            <a:ext cx="2511132" cy="29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2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2">
            <a:extLst>
              <a:ext uri="{FF2B5EF4-FFF2-40B4-BE49-F238E27FC236}">
                <a16:creationId xmlns:a16="http://schemas.microsoft.com/office/drawing/2014/main" id="{38BBDCFB-0669-C645-4424-74BA0B83C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3388" y="511175"/>
            <a:ext cx="3971925" cy="2386013"/>
          </a:xfrm>
        </p:spPr>
        <p:txBody>
          <a:bodyPr>
            <a:normAutofit fontScale="25000" lnSpcReduction="20000"/>
          </a:bodyPr>
          <a:lstStyle/>
          <a:p>
            <a:r>
              <a:rPr lang="en-US" sz="8000" b="0" i="0" dirty="0">
                <a:effectLst/>
                <a:latin typeface="arial" panose="020B0604020202020204" pitchFamily="34" charset="0"/>
              </a:rPr>
              <a:t>Croatia is home to </a:t>
            </a:r>
            <a:r>
              <a:rPr lang="en-US" sz="8000" b="1" i="0" dirty="0">
                <a:effectLst/>
                <a:latin typeface="arial" panose="020B0604020202020204" pitchFamily="34" charset="0"/>
              </a:rPr>
              <a:t>10</a:t>
            </a:r>
            <a:r>
              <a:rPr lang="en-US" sz="8000" b="0" i="0" dirty="0">
                <a:effectLst/>
                <a:latin typeface="arial" panose="020B0604020202020204" pitchFamily="34" charset="0"/>
              </a:rPr>
              <a:t> UNESCO World Heritage Sites, eight of which are cultural sites and two which are natural</a:t>
            </a:r>
            <a:r>
              <a:rPr lang="hr-HR" sz="8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hr-HR" sz="8000" b="0" i="0" dirty="0">
                <a:effectLst/>
                <a:latin typeface="-apple-system"/>
              </a:rPr>
              <a:t>1 </a:t>
            </a:r>
            <a:r>
              <a:rPr lang="en-US" sz="8000" b="0" i="0" dirty="0">
                <a:effectLst/>
                <a:latin typeface="-apple-system"/>
              </a:rPr>
              <a:t>Episcopal Complex of the </a:t>
            </a:r>
            <a:r>
              <a:rPr lang="en-US" sz="8000" b="0" i="0" dirty="0" err="1">
                <a:effectLst/>
                <a:latin typeface="-apple-system"/>
              </a:rPr>
              <a:t>Euphrasian</a:t>
            </a:r>
            <a:r>
              <a:rPr lang="en-US" sz="8000" b="0" i="0" dirty="0">
                <a:effectLst/>
                <a:latin typeface="-apple-system"/>
              </a:rPr>
              <a:t> Basilica in the Historic Centre of Poreč </a:t>
            </a:r>
            <a:endParaRPr lang="hr-HR" sz="8000" b="0" i="0" dirty="0">
              <a:effectLst/>
              <a:latin typeface="-apple-system"/>
            </a:endParaRPr>
          </a:p>
          <a:p>
            <a:pPr algn="l"/>
            <a:r>
              <a:rPr lang="hr-HR" sz="8000" b="0" i="0" dirty="0">
                <a:effectLst/>
                <a:latin typeface="-apple-system"/>
              </a:rPr>
              <a:t>2 </a:t>
            </a:r>
            <a:r>
              <a:rPr lang="en-US" sz="8000" b="0" i="0" dirty="0">
                <a:effectLst/>
                <a:latin typeface="-apple-system"/>
              </a:rPr>
              <a:t>Historic City of </a:t>
            </a:r>
            <a:r>
              <a:rPr lang="en-US" sz="8000" b="0" i="0" dirty="0" err="1">
                <a:effectLst/>
                <a:latin typeface="-apple-system"/>
              </a:rPr>
              <a:t>Trogir</a:t>
            </a:r>
            <a:r>
              <a:rPr lang="en-US" sz="8000" b="0" i="0" dirty="0">
                <a:effectLst/>
                <a:latin typeface="-apple-system"/>
              </a:rPr>
              <a:t> </a:t>
            </a:r>
          </a:p>
          <a:p>
            <a:pPr algn="l"/>
            <a:r>
              <a:rPr lang="hr-HR" sz="8000" b="0" i="0" dirty="0">
                <a:effectLst/>
                <a:latin typeface="-apple-system"/>
              </a:rPr>
              <a:t>3 </a:t>
            </a:r>
            <a:r>
              <a:rPr lang="en-US" sz="8000" b="0" i="0" dirty="0">
                <a:effectLst/>
                <a:latin typeface="-apple-system"/>
              </a:rPr>
              <a:t>Historical Complex of Split with the Palace of Diocletian </a:t>
            </a:r>
          </a:p>
          <a:p>
            <a:pPr algn="l"/>
            <a:r>
              <a:rPr lang="hr-HR" sz="8000" b="0" i="0" dirty="0">
                <a:effectLst/>
                <a:latin typeface="-apple-system"/>
              </a:rPr>
              <a:t>4 </a:t>
            </a:r>
            <a:r>
              <a:rPr lang="en-US" sz="8000" b="0" i="0" dirty="0">
                <a:effectLst/>
                <a:latin typeface="-apple-system"/>
              </a:rPr>
              <a:t>Old City of Dubrovnik </a:t>
            </a:r>
          </a:p>
          <a:p>
            <a:pPr algn="l"/>
            <a:r>
              <a:rPr lang="hr-HR" sz="8000" b="0" i="0" dirty="0">
                <a:effectLst/>
                <a:latin typeface="-apple-system"/>
              </a:rPr>
              <a:t>5 </a:t>
            </a:r>
            <a:r>
              <a:rPr lang="en-US" sz="8000" b="0" i="0" dirty="0" err="1">
                <a:effectLst/>
                <a:latin typeface="-apple-system"/>
              </a:rPr>
              <a:t>Stari</a:t>
            </a:r>
            <a:r>
              <a:rPr lang="en-US" sz="8000" b="0" i="0" dirty="0">
                <a:effectLst/>
                <a:latin typeface="-apple-system"/>
              </a:rPr>
              <a:t> Grad Plain </a:t>
            </a:r>
          </a:p>
          <a:p>
            <a:pPr algn="l"/>
            <a:r>
              <a:rPr lang="hr-HR" sz="8000" b="0" i="0" dirty="0">
                <a:effectLst/>
                <a:latin typeface="-apple-system"/>
              </a:rPr>
              <a:t>6 </a:t>
            </a:r>
            <a:r>
              <a:rPr lang="en-US" sz="8000" b="0" i="0" dirty="0" err="1">
                <a:effectLst/>
                <a:latin typeface="-apple-system"/>
              </a:rPr>
              <a:t>Stećci</a:t>
            </a:r>
            <a:r>
              <a:rPr lang="en-US" sz="8000" b="0" i="0" dirty="0">
                <a:effectLst/>
                <a:latin typeface="-apple-system"/>
              </a:rPr>
              <a:t> Medieval Tombstones Graveyards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7172" name="Picture 4" descr="Eufrazijeva bazilika — Википедија">
            <a:extLst>
              <a:ext uri="{FF2B5EF4-FFF2-40B4-BE49-F238E27FC236}">
                <a16:creationId xmlns:a16="http://schemas.microsoft.com/office/drawing/2014/main" id="{66A885A4-17B5-D5C0-E5A0-E5E68BAECED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r="22620"/>
          <a:stretch>
            <a:fillRect/>
          </a:stretch>
        </p:blipFill>
        <p:spPr bwMode="auto">
          <a:xfrm>
            <a:off x="5983582" y="1385555"/>
            <a:ext cx="1642336" cy="236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ogir UNESCO - Taste Istria">
            <a:extLst>
              <a:ext uri="{FF2B5EF4-FFF2-40B4-BE49-F238E27FC236}">
                <a16:creationId xmlns:a16="http://schemas.microsoft.com/office/drawing/2014/main" id="{FA8235FB-822B-B8D7-C9AC-F3375901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81" y="324686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PLIT | Splendida Palace">
            <a:extLst>
              <a:ext uri="{FF2B5EF4-FFF2-40B4-BE49-F238E27FC236}">
                <a16:creationId xmlns:a16="http://schemas.microsoft.com/office/drawing/2014/main" id="{A533F03A-E91F-CFF2-488E-5C5AFAAC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7" y="92789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ubrovník – čo si pozrieť v najkrajšom meste Chorvátska? | Blog BUBO">
            <a:extLst>
              <a:ext uri="{FF2B5EF4-FFF2-40B4-BE49-F238E27FC236}">
                <a16:creationId xmlns:a16="http://schemas.microsoft.com/office/drawing/2014/main" id="{7217ED75-DF8D-9839-361A-0A606E31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90" y="4062745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ari Grad Plain - Wikipedia">
            <a:extLst>
              <a:ext uri="{FF2B5EF4-FFF2-40B4-BE49-F238E27FC236}">
                <a16:creationId xmlns:a16="http://schemas.microsoft.com/office/drawing/2014/main" id="{92E229AD-887B-B38E-F0C6-F6E23914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62" y="5168106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2">
            <a:extLst>
              <a:ext uri="{FF2B5EF4-FFF2-40B4-BE49-F238E27FC236}">
                <a16:creationId xmlns:a16="http://schemas.microsoft.com/office/drawing/2014/main" id="{07D4DA42-BBC8-1C8E-5E53-FA26D96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088" y="373063"/>
            <a:ext cx="3971925" cy="5195887"/>
          </a:xfrm>
        </p:spPr>
        <p:txBody>
          <a:bodyPr>
            <a:normAutofit/>
          </a:bodyPr>
          <a:lstStyle/>
          <a:p>
            <a:pPr algn="l"/>
            <a:r>
              <a:rPr lang="hr-HR" b="0" i="0" dirty="0">
                <a:effectLst/>
                <a:latin typeface="-apple-system"/>
              </a:rPr>
              <a:t>7 </a:t>
            </a:r>
            <a:r>
              <a:rPr lang="en-US" b="0" i="0" dirty="0">
                <a:effectLst/>
                <a:latin typeface="-apple-system"/>
              </a:rPr>
              <a:t>The Cathedral of St James in </a:t>
            </a:r>
            <a:r>
              <a:rPr lang="en-US" b="0" i="0" dirty="0" err="1">
                <a:effectLst/>
                <a:latin typeface="-apple-system"/>
              </a:rPr>
              <a:t>Šibenik</a:t>
            </a:r>
            <a:r>
              <a:rPr lang="en-US" b="0" i="0" dirty="0">
                <a:effectLst/>
                <a:latin typeface="-apple-system"/>
              </a:rPr>
              <a:t> </a:t>
            </a:r>
          </a:p>
          <a:p>
            <a:pPr algn="l"/>
            <a:r>
              <a:rPr lang="hr-HR" b="0" i="0" dirty="0">
                <a:effectLst/>
                <a:latin typeface="-apple-system"/>
              </a:rPr>
              <a:t>8 </a:t>
            </a:r>
            <a:r>
              <a:rPr lang="en-US" b="0" i="0" dirty="0">
                <a:effectLst/>
                <a:latin typeface="-apple-system"/>
              </a:rPr>
              <a:t>Venetian Works of </a:t>
            </a:r>
            <a:r>
              <a:rPr lang="en-US" b="0" i="0" dirty="0" err="1">
                <a:effectLst/>
                <a:latin typeface="-apple-system"/>
              </a:rPr>
              <a:t>Defence</a:t>
            </a:r>
            <a:r>
              <a:rPr lang="en-US" b="0" i="0" dirty="0">
                <a:effectLst/>
                <a:latin typeface="-apple-system"/>
              </a:rPr>
              <a:t> between the 16th and 17th Centuries: </a:t>
            </a:r>
            <a:r>
              <a:rPr lang="en-US" b="0" i="1" dirty="0" err="1">
                <a:effectLst/>
                <a:latin typeface="-apple-system"/>
              </a:rPr>
              <a:t>Stato</a:t>
            </a:r>
            <a:r>
              <a:rPr lang="en-US" b="0" i="1" dirty="0">
                <a:effectLst/>
                <a:latin typeface="-apple-system"/>
              </a:rPr>
              <a:t> da Terra</a:t>
            </a:r>
            <a:r>
              <a:rPr lang="en-US" b="0" i="0" dirty="0">
                <a:effectLst/>
                <a:latin typeface="-apple-system"/>
              </a:rPr>
              <a:t> – Western </a:t>
            </a:r>
            <a:r>
              <a:rPr lang="en-US" b="0" i="1" dirty="0" err="1">
                <a:effectLst/>
                <a:latin typeface="-apple-system"/>
              </a:rPr>
              <a:t>Stato</a:t>
            </a:r>
            <a:r>
              <a:rPr lang="en-US" b="0" i="1" dirty="0">
                <a:effectLst/>
                <a:latin typeface="-apple-system"/>
              </a:rPr>
              <a:t> da Mar</a:t>
            </a:r>
            <a:r>
              <a:rPr lang="en-US" b="0" i="0" dirty="0">
                <a:effectLst/>
                <a:latin typeface="-apple-system"/>
              </a:rPr>
              <a:t> </a:t>
            </a:r>
          </a:p>
          <a:p>
            <a:pPr algn="l"/>
            <a:r>
              <a:rPr lang="hr-HR" b="0" i="0" dirty="0">
                <a:effectLst/>
                <a:latin typeface="-apple-system"/>
              </a:rPr>
              <a:t>9 </a:t>
            </a:r>
            <a:r>
              <a:rPr lang="en-US" b="0" i="0" dirty="0">
                <a:effectLst/>
                <a:latin typeface="-apple-system"/>
              </a:rPr>
              <a:t>Ancient and Primeval Beech Forests of the Carpathians and Other Regions of Europe </a:t>
            </a:r>
          </a:p>
          <a:p>
            <a:pPr algn="l"/>
            <a:r>
              <a:rPr lang="hr-HR" b="0" i="0" dirty="0">
                <a:effectLst/>
                <a:latin typeface="-apple-system"/>
              </a:rPr>
              <a:t>10 </a:t>
            </a:r>
            <a:r>
              <a:rPr lang="en-US" b="0" i="0" dirty="0">
                <a:effectLst/>
                <a:latin typeface="-apple-system"/>
              </a:rPr>
              <a:t>Plitvice Lakes National Park </a:t>
            </a:r>
          </a:p>
          <a:p>
            <a:endParaRPr lang="hr-HR" dirty="0"/>
          </a:p>
        </p:txBody>
      </p:sp>
      <p:pic>
        <p:nvPicPr>
          <p:cNvPr id="6152" name="Picture 8" descr="UNESCO sites in Croatia - Check out the World Heritage List">
            <a:extLst>
              <a:ext uri="{FF2B5EF4-FFF2-40B4-BE49-F238E27FC236}">
                <a16:creationId xmlns:a16="http://schemas.microsoft.com/office/drawing/2014/main" id="{69ACD88F-CEAB-D647-5EAD-B66AAAED868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1" r="27541"/>
          <a:stretch>
            <a:fillRect/>
          </a:stretch>
        </p:blipFill>
        <p:spPr bwMode="auto">
          <a:xfrm>
            <a:off x="7913688" y="3378415"/>
            <a:ext cx="2867455" cy="18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athedral of St James in Sibenik - Zagreb Excursions">
            <a:extLst>
              <a:ext uri="{FF2B5EF4-FFF2-40B4-BE49-F238E27FC236}">
                <a16:creationId xmlns:a16="http://schemas.microsoft.com/office/drawing/2014/main" id="{056B1B8C-491C-9A72-62CA-7B986CD8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861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elika and Mala Crljivica, Cista Velika – Stećci WH">
            <a:extLst>
              <a:ext uri="{FF2B5EF4-FFF2-40B4-BE49-F238E27FC236}">
                <a16:creationId xmlns:a16="http://schemas.microsoft.com/office/drawing/2014/main" id="{A40922F0-41ED-D700-D55E-174EA9E5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04" y="47418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6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FC1EB75C-2CDF-7CA7-704D-0107A5F4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697" y="1949051"/>
            <a:ext cx="5644108" cy="4056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sz="6600" dirty="0" err="1"/>
              <a:t>Thank</a:t>
            </a:r>
            <a:r>
              <a:rPr lang="hr-HR" sz="6600" dirty="0"/>
              <a:t> </a:t>
            </a:r>
            <a:r>
              <a:rPr lang="hr-HR" sz="6600" dirty="0" err="1"/>
              <a:t>you</a:t>
            </a:r>
            <a:r>
              <a:rPr lang="hr-HR" sz="6600" dirty="0"/>
              <a:t> </a:t>
            </a:r>
            <a:br>
              <a:rPr lang="hr-HR" sz="6600" dirty="0"/>
            </a:br>
            <a:r>
              <a:rPr lang="hr-HR" sz="6600" dirty="0"/>
              <a:t>for </a:t>
            </a:r>
            <a:r>
              <a:rPr lang="hr-HR" sz="6600" dirty="0" err="1"/>
              <a:t>your</a:t>
            </a:r>
            <a:r>
              <a:rPr lang="hr-HR" sz="6600" dirty="0"/>
              <a:t> </a:t>
            </a:r>
            <a:r>
              <a:rPr lang="hr-HR" sz="6600" dirty="0" err="1"/>
              <a:t>attention</a:t>
            </a:r>
            <a:r>
              <a:rPr lang="hr-HR" sz="6600" dirty="0"/>
              <a:t>!</a:t>
            </a:r>
            <a:endParaRPr lang="en-US" sz="6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A7D8ED-4DB6-46C0-AE81-24DA0AAF9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620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3" y="0"/>
            <a:ext cx="369012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CDD5A4AA-8515-49AE-8C6C-9CF6E14C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431831" y="1949051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0473D6749FE439899EA0DD8DE4067" ma:contentTypeVersion="9" ma:contentTypeDescription="Create a new document." ma:contentTypeScope="" ma:versionID="a115ad11a25e75cb5f2fd474545dc82d">
  <xsd:schema xmlns:xsd="http://www.w3.org/2001/XMLSchema" xmlns:xs="http://www.w3.org/2001/XMLSchema" xmlns:p="http://schemas.microsoft.com/office/2006/metadata/properties" xmlns:ns3="189192a6-fda3-4ae7-859b-f9cd84f7abcf" xmlns:ns4="1e4bba1f-9163-4d5c-a933-3488ec3575a0" targetNamespace="http://schemas.microsoft.com/office/2006/metadata/properties" ma:root="true" ma:fieldsID="efa8fdcaf95e64299dc91cdf348e4ff6" ns3:_="" ns4:_="">
    <xsd:import namespace="189192a6-fda3-4ae7-859b-f9cd84f7abcf"/>
    <xsd:import namespace="1e4bba1f-9163-4d5c-a933-3488ec3575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192a6-fda3-4ae7-859b-f9cd84f7ab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ba1f-9163-4d5c-a933-3488ec357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25943B-5AAD-4FE7-9C23-95E1E9F2FB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D2C193-EBE0-4DA7-8EBD-6F2228544FAF}">
  <ds:schemaRefs>
    <ds:schemaRef ds:uri="http://purl.org/dc/dcmitype/"/>
    <ds:schemaRef ds:uri="1e4bba1f-9163-4d5c-a933-3488ec3575a0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189192a6-fda3-4ae7-859b-f9cd84f7abcf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50D435-92FF-4154-BB85-A2D6C4F4B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192a6-fda3-4ae7-859b-f9cd84f7abcf"/>
    <ds:schemaRef ds:uri="1e4bba1f-9163-4d5c-a933-3488ec357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125</TotalTime>
  <Words>304</Words>
  <Application>Microsoft Office PowerPoint</Application>
  <PresentationFormat>Široki zaslon</PresentationFormat>
  <Paragraphs>45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arial</vt:lpstr>
      <vt:lpstr>MS Shell Dlg 2</vt:lpstr>
      <vt:lpstr>Wingdings</vt:lpstr>
      <vt:lpstr>Wingdings 3</vt:lpstr>
      <vt:lpstr>Madison</vt:lpstr>
      <vt:lpstr> OŠ Tin Ujević - Krivodol Croatia</vt:lpstr>
      <vt:lpstr>Our school</vt:lpstr>
      <vt:lpstr>School activities</vt:lpstr>
      <vt:lpstr>Imotski</vt:lpstr>
      <vt:lpstr>Croatia</vt:lpstr>
      <vt:lpstr>PowerPoint prezentacija</vt:lpstr>
      <vt:lpstr>PowerPoint prezentacija</vt:lpstr>
      <vt:lpstr>PowerPoint prezentacija</vt:lpstr>
      <vt:lpstr>Thank you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Peračić</dc:creator>
  <cp:lastModifiedBy>Sanja Peračić</cp:lastModifiedBy>
  <cp:revision>6</cp:revision>
  <dcterms:created xsi:type="dcterms:W3CDTF">2022-11-20T21:34:42Z</dcterms:created>
  <dcterms:modified xsi:type="dcterms:W3CDTF">2023-03-04T13:08:18Z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0x0101007D00473D6749FE439899EA0DD8DE4067</vt:lpwstr>
  </property>
</Properties>
</file>