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264" r:id="rId3"/>
    <p:sldId id="272" r:id="rId4"/>
    <p:sldId id="266" r:id="rId5"/>
    <p:sldId id="274" r:id="rId6"/>
    <p:sldId id="269" r:id="rId7"/>
    <p:sldId id="262"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1FC3E-518E-4465-87A6-A9D61DE1098D}" type="datetimeFigureOut">
              <a:rPr lang="sk-SK" smtClean="0"/>
              <a:pPr/>
              <a:t>18. 5. 2023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AF42D-3916-44CD-B0CB-24CA8A671BB8}" type="slidenum">
              <a:rPr lang="sk-SK" smtClean="0"/>
              <a:pPr/>
              <a:t>‹#›</a:t>
            </a:fld>
            <a:endParaRPr lang="sk-SK"/>
          </a:p>
        </p:txBody>
      </p:sp>
    </p:spTree>
    <p:extLst>
      <p:ext uri="{BB962C8B-B14F-4D97-AF65-F5344CB8AC3E}">
        <p14:creationId xmlns:p14="http://schemas.microsoft.com/office/powerpoint/2010/main" val="223583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1CBAF42D-3916-44CD-B0CB-24CA8A671BB8}" type="slidenum">
              <a:rPr lang="sk-SK" smtClean="0"/>
              <a:pPr/>
              <a:t>2</a:t>
            </a:fld>
            <a:endParaRPr lang="sk-SK"/>
          </a:p>
        </p:txBody>
      </p:sp>
    </p:spTree>
    <p:extLst>
      <p:ext uri="{BB962C8B-B14F-4D97-AF65-F5344CB8AC3E}">
        <p14:creationId xmlns:p14="http://schemas.microsoft.com/office/powerpoint/2010/main" val="168046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1CBAF42D-3916-44CD-B0CB-24CA8A671BB8}" type="slidenum">
              <a:rPr lang="sk-SK" smtClean="0"/>
              <a:pPr/>
              <a:t>3</a:t>
            </a:fld>
            <a:endParaRPr lang="sk-SK"/>
          </a:p>
        </p:txBody>
      </p:sp>
    </p:spTree>
    <p:extLst>
      <p:ext uri="{BB962C8B-B14F-4D97-AF65-F5344CB8AC3E}">
        <p14:creationId xmlns:p14="http://schemas.microsoft.com/office/powerpoint/2010/main" val="168046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0709166-5F98-4275-A9E9-5B0717054A4C}" type="datetimeFigureOut">
              <a:rPr lang="sk-SK" smtClean="0"/>
              <a:pPr/>
              <a:t>18. 5. 2023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2630137-C210-4D7C-815B-D186293CA987}"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09166-5F98-4275-A9E9-5B0717054A4C}" type="datetimeFigureOut">
              <a:rPr lang="sk-SK" smtClean="0"/>
              <a:pPr/>
              <a:t>18. 5. 2023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30137-C210-4D7C-815B-D186293CA987}"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3429000"/>
          </a:xfrm>
          <a:solidFill>
            <a:schemeClr val="tx2">
              <a:lumMod val="40000"/>
              <a:lumOff val="60000"/>
            </a:schemeClr>
          </a:solidFill>
          <a:ln>
            <a:solidFill>
              <a:schemeClr val="accent1">
                <a:lumMod val="75000"/>
              </a:schemeClr>
            </a:solidFill>
          </a:ln>
        </p:spPr>
        <p:style>
          <a:lnRef idx="3">
            <a:schemeClr val="lt1"/>
          </a:lnRef>
          <a:fillRef idx="1">
            <a:schemeClr val="accent5"/>
          </a:fillRef>
          <a:effectRef idx="1">
            <a:schemeClr val="accent5"/>
          </a:effectRef>
          <a:fontRef idx="minor">
            <a:schemeClr val="lt1"/>
          </a:fontRef>
        </p:style>
        <p:txBody>
          <a:bodyPr anchor="ctr">
            <a:noAutofit/>
          </a:bodyPr>
          <a:lstStyle/>
          <a:p>
            <a:pPr algn="l"/>
            <a:r>
              <a:rPr lang="sk-SK" sz="3200" b="1" dirty="0" smtClean="0">
                <a:solidFill>
                  <a:schemeClr val="tx1"/>
                </a:solidFill>
                <a:latin typeface="Algerian" panose="04020705040A02060702" pitchFamily="82" charset="0"/>
                <a:cs typeface="Arial" panose="020B0604020202020204" pitchFamily="34" charset="0"/>
              </a:rPr>
              <a:t>Erasmus +</a:t>
            </a:r>
            <a:br>
              <a:rPr lang="sk-SK" sz="3200" b="1" dirty="0" smtClean="0">
                <a:solidFill>
                  <a:schemeClr val="tx1"/>
                </a:solidFill>
                <a:latin typeface="Algerian" panose="04020705040A02060702" pitchFamily="82" charset="0"/>
                <a:cs typeface="Arial" panose="020B0604020202020204" pitchFamily="34" charset="0"/>
              </a:rPr>
            </a:br>
            <a:r>
              <a:rPr lang="sk-SK" sz="3200" b="1" dirty="0" smtClean="0">
                <a:solidFill>
                  <a:schemeClr val="tx1"/>
                </a:solidFill>
                <a:latin typeface="Algerian" panose="04020705040A02060702" pitchFamily="82" charset="0"/>
                <a:cs typeface="Arial" panose="020B0604020202020204" pitchFamily="34" charset="0"/>
              </a:rPr>
              <a:t> </a:t>
            </a:r>
            <a:r>
              <a:rPr lang="sk-SK" sz="3200" b="1" dirty="0">
                <a:solidFill>
                  <a:schemeClr val="tx1"/>
                </a:solidFill>
                <a:latin typeface="Algerian" panose="04020705040A02060702" pitchFamily="82" charset="0"/>
                <a:cs typeface="Arial" panose="020B0604020202020204" pitchFamily="34" charset="0"/>
              </a:rPr>
              <a:t/>
            </a:r>
            <a:br>
              <a:rPr lang="sk-SK" sz="3200" b="1" dirty="0">
                <a:solidFill>
                  <a:schemeClr val="tx1"/>
                </a:solidFill>
                <a:latin typeface="Algerian" panose="04020705040A02060702" pitchFamily="82" charset="0"/>
                <a:cs typeface="Arial" panose="020B0604020202020204" pitchFamily="34" charset="0"/>
              </a:rPr>
            </a:br>
            <a:r>
              <a:rPr lang="sk-SK" sz="3200" b="1" dirty="0" smtClean="0">
                <a:solidFill>
                  <a:schemeClr val="tx1"/>
                </a:solidFill>
                <a:latin typeface="Algerian" panose="04020705040A02060702" pitchFamily="82" charset="0"/>
                <a:cs typeface="Arial" panose="020B0604020202020204" pitchFamily="34" charset="0"/>
              </a:rPr>
              <a:t>Nature and </a:t>
            </a:r>
            <a:r>
              <a:rPr lang="sk-SK" sz="3200" b="1" dirty="0" err="1" smtClean="0">
                <a:solidFill>
                  <a:schemeClr val="tx1"/>
                </a:solidFill>
                <a:latin typeface="Algerian" panose="04020705040A02060702" pitchFamily="82" charset="0"/>
                <a:cs typeface="Arial" panose="020B0604020202020204" pitchFamily="34" charset="0"/>
              </a:rPr>
              <a:t>photo</a:t>
            </a:r>
            <a:r>
              <a:rPr lang="sk-SK" sz="3200" b="1" dirty="0" smtClean="0">
                <a:solidFill>
                  <a:schemeClr val="tx1"/>
                </a:solidFill>
                <a:latin typeface="Algerian" panose="04020705040A02060702" pitchFamily="82" charset="0"/>
                <a:cs typeface="Arial" panose="020B0604020202020204" pitchFamily="34" charset="0"/>
              </a:rPr>
              <a:t/>
            </a:r>
            <a:br>
              <a:rPr lang="sk-SK" sz="3200" b="1" dirty="0" smtClean="0">
                <a:solidFill>
                  <a:schemeClr val="tx1"/>
                </a:solidFill>
                <a:latin typeface="Algerian" panose="04020705040A02060702" pitchFamily="82" charset="0"/>
                <a:cs typeface="Arial" panose="020B0604020202020204" pitchFamily="34" charset="0"/>
              </a:rPr>
            </a:br>
            <a:r>
              <a:rPr lang="sk-SK" sz="3200" b="1" dirty="0" smtClean="0">
                <a:solidFill>
                  <a:schemeClr val="tx1"/>
                </a:solidFill>
                <a:latin typeface="Algerian" panose="04020705040A02060702" pitchFamily="82" charset="0"/>
                <a:cs typeface="Arial" panose="020B0604020202020204" pitchFamily="34" charset="0"/>
              </a:rPr>
              <a:t/>
            </a:r>
            <a:br>
              <a:rPr lang="sk-SK" sz="3200" b="1" dirty="0" smtClean="0">
                <a:solidFill>
                  <a:schemeClr val="tx1"/>
                </a:solidFill>
                <a:latin typeface="Algerian" panose="04020705040A02060702" pitchFamily="82" charset="0"/>
                <a:cs typeface="Arial" panose="020B0604020202020204" pitchFamily="34" charset="0"/>
              </a:rPr>
            </a:br>
            <a:r>
              <a:rPr lang="sk-SK" sz="3200" dirty="0" err="1" smtClean="0">
                <a:solidFill>
                  <a:schemeClr val="tx1"/>
                </a:solidFill>
                <a:latin typeface="Algerian" panose="04020705040A02060702" pitchFamily="82" charset="0"/>
                <a:cs typeface="Arial" panose="020B0604020202020204" pitchFamily="34" charset="0"/>
              </a:rPr>
              <a:t>Croatia</a:t>
            </a:r>
            <a:r>
              <a:rPr lang="sk-SK" sz="3200" dirty="0" smtClean="0">
                <a:solidFill>
                  <a:schemeClr val="tx1"/>
                </a:solidFill>
                <a:latin typeface="Algerian" panose="04020705040A02060702" pitchFamily="82" charset="0"/>
                <a:cs typeface="Arial" panose="020B0604020202020204" pitchFamily="34" charset="0"/>
              </a:rPr>
              <a:t>, </a:t>
            </a:r>
            <a:r>
              <a:rPr lang="sk-SK" sz="3200" dirty="0" err="1" smtClean="0">
                <a:solidFill>
                  <a:schemeClr val="tx1"/>
                </a:solidFill>
                <a:latin typeface="Algerian" panose="04020705040A02060702" pitchFamily="82" charset="0"/>
                <a:cs typeface="Arial" panose="020B0604020202020204" pitchFamily="34" charset="0"/>
              </a:rPr>
              <a:t>Krivodol</a:t>
            </a:r>
            <a:r>
              <a:rPr lang="sk-SK" sz="3200" dirty="0">
                <a:solidFill>
                  <a:schemeClr val="tx1"/>
                </a:solidFill>
                <a:latin typeface="Algerian" panose="04020705040A02060702" pitchFamily="82" charset="0"/>
                <a:cs typeface="Arial" panose="020B0604020202020204" pitchFamily="34" charset="0"/>
              </a:rPr>
              <a:t> </a:t>
            </a:r>
            <a:r>
              <a:rPr lang="sk-SK" sz="3200" dirty="0" smtClean="0">
                <a:solidFill>
                  <a:schemeClr val="tx1"/>
                </a:solidFill>
                <a:latin typeface="Algerian" panose="04020705040A02060702" pitchFamily="82" charset="0"/>
                <a:cs typeface="Arial" panose="020B0604020202020204" pitchFamily="34" charset="0"/>
              </a:rPr>
              <a:t/>
            </a:r>
            <a:br>
              <a:rPr lang="sk-SK" sz="3200" dirty="0" smtClean="0">
                <a:solidFill>
                  <a:schemeClr val="tx1"/>
                </a:solidFill>
                <a:latin typeface="Algerian" panose="04020705040A02060702" pitchFamily="82" charset="0"/>
                <a:cs typeface="Arial" panose="020B0604020202020204" pitchFamily="34" charset="0"/>
              </a:rPr>
            </a:br>
            <a:r>
              <a:rPr lang="sk-SK" sz="3200" dirty="0" smtClean="0">
                <a:solidFill>
                  <a:schemeClr val="tx1"/>
                </a:solidFill>
                <a:latin typeface="Algerian" panose="04020705040A02060702" pitchFamily="82" charset="0"/>
                <a:cs typeface="Arial" panose="020B0604020202020204" pitchFamily="34" charset="0"/>
              </a:rPr>
              <a:t>21.5.-27.5.2023</a:t>
            </a:r>
            <a:endParaRPr lang="sk-SK" sz="3200" dirty="0">
              <a:solidFill>
                <a:schemeClr val="tx1"/>
              </a:solidFill>
              <a:latin typeface="Algerian" panose="04020705040A02060702" pitchFamily="82" charset="0"/>
              <a:cs typeface="Arial" panose="020B0604020202020204" pitchFamily="34" charset="0"/>
            </a:endParaRPr>
          </a:p>
        </p:txBody>
      </p:sp>
      <p:sp>
        <p:nvSpPr>
          <p:cNvPr id="3" name="Podnadpis 2"/>
          <p:cNvSpPr>
            <a:spLocks noGrp="1"/>
          </p:cNvSpPr>
          <p:nvPr>
            <p:ph type="subTitle" idx="1"/>
          </p:nvPr>
        </p:nvSpPr>
        <p:spPr>
          <a:xfrm>
            <a:off x="0" y="3482589"/>
            <a:ext cx="9144000" cy="3429000"/>
          </a:xfrm>
          <a:solidFill>
            <a:schemeClr val="tx2">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endParaRPr lang="sk-SK" dirty="0" smtClean="0"/>
          </a:p>
          <a:p>
            <a:r>
              <a:rPr lang="sk-SK" b="1" dirty="0" err="1" smtClean="0">
                <a:solidFill>
                  <a:schemeClr val="tx1"/>
                </a:solidFill>
                <a:latin typeface="Arial Black" panose="020B0A04020102020204" pitchFamily="34" charset="0"/>
              </a:rPr>
              <a:t>Our</a:t>
            </a:r>
            <a:r>
              <a:rPr lang="sk-SK" b="1" dirty="0" smtClean="0">
                <a:solidFill>
                  <a:schemeClr val="tx1"/>
                </a:solidFill>
                <a:latin typeface="Arial Black" panose="020B0A04020102020204" pitchFamily="34" charset="0"/>
              </a:rPr>
              <a:t> </a:t>
            </a:r>
            <a:r>
              <a:rPr lang="sk-SK" b="1" dirty="0" err="1" smtClean="0">
                <a:solidFill>
                  <a:schemeClr val="tx1"/>
                </a:solidFill>
                <a:latin typeface="Arial Black" panose="020B0A04020102020204" pitchFamily="34" charset="0"/>
              </a:rPr>
              <a:t>town</a:t>
            </a:r>
            <a:r>
              <a:rPr lang="sk-SK" b="1" dirty="0" smtClean="0">
                <a:solidFill>
                  <a:schemeClr val="tx1"/>
                </a:solidFill>
                <a:latin typeface="Arial Black" panose="020B0A04020102020204" pitchFamily="34" charset="0"/>
              </a:rPr>
              <a:t> </a:t>
            </a:r>
            <a:r>
              <a:rPr lang="sk-SK" b="1" dirty="0" err="1" smtClean="0">
                <a:solidFill>
                  <a:schemeClr val="tx1"/>
                </a:solidFill>
                <a:latin typeface="Arial Black" panose="020B0A04020102020204" pitchFamily="34" charset="0"/>
              </a:rPr>
              <a:t>Humenne</a:t>
            </a:r>
            <a:endParaRPr lang="sk-SK" b="1" dirty="0" smtClean="0">
              <a:solidFill>
                <a:schemeClr val="tx1"/>
              </a:solidFill>
              <a:latin typeface="Arial Black" panose="020B0A04020102020204" pitchFamily="34" charset="0"/>
            </a:endParaRPr>
          </a:p>
          <a:p>
            <a:endParaRPr lang="sk-SK" b="1" dirty="0" smtClean="0">
              <a:solidFill>
                <a:schemeClr val="tx1"/>
              </a:solidFill>
              <a:latin typeface="Goudy Stout" pitchFamily="18" charset="0"/>
            </a:endParaRPr>
          </a:p>
          <a:p>
            <a:r>
              <a:rPr lang="en-US" dirty="0" smtClean="0">
                <a:solidFill>
                  <a:schemeClr val="tx1"/>
                </a:solidFill>
                <a:latin typeface="Algerian" panose="04020705040A02060702" pitchFamily="82" charset="0"/>
              </a:rPr>
              <a:t>The city where we live and go to school</a:t>
            </a:r>
            <a:endParaRPr lang="sk-SK" dirty="0" smtClean="0">
              <a:solidFill>
                <a:schemeClr val="tx1"/>
              </a:solidFill>
              <a:latin typeface="Algerian" panose="04020705040A02060702" pitchFamily="82" charset="0"/>
            </a:endParaRPr>
          </a:p>
        </p:txBody>
      </p:sp>
      <p:pic>
        <p:nvPicPr>
          <p:cNvPr id="5" name="Zástupný objekt pre obsah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0"/>
            <a:ext cx="4932040" cy="3482589"/>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ástupný symbol textu 35"/>
          <p:cNvSpPr>
            <a:spLocks noGrp="1"/>
          </p:cNvSpPr>
          <p:nvPr>
            <p:ph type="body" sz="quarter" idx="3"/>
          </p:nvPr>
        </p:nvSpPr>
        <p:spPr/>
        <p:txBody>
          <a:bodyPr/>
          <a:lstStyle/>
          <a:p>
            <a:endParaRPr lang="sk-SK" dirty="0"/>
          </a:p>
        </p:txBody>
      </p:sp>
      <p:sp>
        <p:nvSpPr>
          <p:cNvPr id="23555" name="Rectangle 3"/>
          <p:cNvSpPr>
            <a:spLocks noChangeArrowheads="1"/>
          </p:cNvSpPr>
          <p:nvPr/>
        </p:nvSpPr>
        <p:spPr bwMode="auto">
          <a:xfrm>
            <a:off x="0" y="0"/>
            <a:ext cx="65" cy="241744"/>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Zástupný symbol obsahu 13"/>
          <p:cNvSpPr>
            <a:spLocks noGrp="1"/>
          </p:cNvSpPr>
          <p:nvPr>
            <p:ph sz="quarter" idx="4"/>
          </p:nvPr>
        </p:nvSpPr>
        <p:spPr>
          <a:xfrm>
            <a:off x="3357554" y="0"/>
            <a:ext cx="5786446" cy="4500570"/>
          </a:xfrm>
          <a:solidFill>
            <a:schemeClr val="accent5">
              <a:lumMod val="40000"/>
              <a:lumOff val="60000"/>
            </a:schemeClr>
          </a:solidFill>
          <a:ln w="38100">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endParaRPr lang="sk-SK" b="1" dirty="0" smtClean="0"/>
          </a:p>
          <a:p>
            <a:pPr>
              <a:buFont typeface="Wingdings" pitchFamily="2" charset="2"/>
              <a:buChar char="Ø"/>
            </a:pPr>
            <a:r>
              <a:rPr lang="sk-SK" b="1" dirty="0" smtClean="0"/>
              <a:t>Humenné </a:t>
            </a:r>
            <a:r>
              <a:rPr lang="sk-SK" b="1" dirty="0" err="1" smtClean="0"/>
              <a:t>is</a:t>
            </a:r>
            <a:r>
              <a:rPr lang="sk-SK" b="1" dirty="0" smtClean="0"/>
              <a:t> t</a:t>
            </a:r>
            <a:r>
              <a:rPr lang="en-US" b="1" dirty="0" smtClean="0"/>
              <a:t>he heart of Horn</a:t>
            </a:r>
            <a:r>
              <a:rPr lang="sk-SK" b="1" dirty="0" smtClean="0"/>
              <a:t>ý</a:t>
            </a:r>
            <a:r>
              <a:rPr lang="en-US" b="1" dirty="0" smtClean="0"/>
              <a:t> </a:t>
            </a:r>
            <a:r>
              <a:rPr lang="en-US" b="1" dirty="0" err="1" smtClean="0"/>
              <a:t>Zemplín</a:t>
            </a:r>
            <a:r>
              <a:rPr lang="en-US" b="1" dirty="0" smtClean="0"/>
              <a:t> on the </a:t>
            </a:r>
            <a:r>
              <a:rPr lang="en-US" b="1" dirty="0" err="1" smtClean="0"/>
              <a:t>Laborec</a:t>
            </a:r>
            <a:r>
              <a:rPr lang="en-US" b="1" dirty="0" smtClean="0"/>
              <a:t> river, which belongs to the </a:t>
            </a:r>
            <a:r>
              <a:rPr lang="en-US" b="1" dirty="0" err="1" smtClean="0"/>
              <a:t>Prešov</a:t>
            </a:r>
            <a:r>
              <a:rPr lang="en-US" b="1" dirty="0" smtClean="0"/>
              <a:t> region. </a:t>
            </a:r>
            <a:endParaRPr lang="sk-SK" b="1" dirty="0" smtClean="0"/>
          </a:p>
          <a:p>
            <a:pPr>
              <a:buFont typeface="Wingdings" pitchFamily="2" charset="2"/>
              <a:buChar char="Ø"/>
            </a:pPr>
            <a:r>
              <a:rPr lang="sk-SK" b="1" dirty="0" err="1" smtClean="0">
                <a:solidFill>
                  <a:srgbClr val="C00000"/>
                </a:solidFill>
              </a:rPr>
              <a:t>It´s</a:t>
            </a:r>
            <a:r>
              <a:rPr lang="sk-SK" b="1" dirty="0" smtClean="0">
                <a:solidFill>
                  <a:srgbClr val="C00000"/>
                </a:solidFill>
              </a:rPr>
              <a:t> e</a:t>
            </a:r>
            <a:r>
              <a:rPr lang="en-US" b="1" dirty="0" err="1" smtClean="0">
                <a:solidFill>
                  <a:srgbClr val="C00000"/>
                </a:solidFill>
              </a:rPr>
              <a:t>conomic</a:t>
            </a:r>
            <a:r>
              <a:rPr lang="en-US" b="1" dirty="0" smtClean="0">
                <a:solidFill>
                  <a:srgbClr val="C00000"/>
                </a:solidFill>
              </a:rPr>
              <a:t>, administrative and </a:t>
            </a:r>
            <a:endParaRPr lang="sk-SK" b="1" dirty="0" smtClean="0">
              <a:solidFill>
                <a:srgbClr val="C00000"/>
              </a:solidFill>
            </a:endParaRPr>
          </a:p>
          <a:p>
            <a:pPr marL="0" indent="0">
              <a:buNone/>
            </a:pPr>
            <a:r>
              <a:rPr lang="sk-SK" b="1" dirty="0">
                <a:solidFill>
                  <a:srgbClr val="C00000"/>
                </a:solidFill>
              </a:rPr>
              <a:t> </a:t>
            </a:r>
            <a:r>
              <a:rPr lang="sk-SK" b="1" dirty="0" smtClean="0">
                <a:solidFill>
                  <a:srgbClr val="C00000"/>
                </a:solidFill>
              </a:rPr>
              <a:t>    </a:t>
            </a:r>
            <a:r>
              <a:rPr lang="en-US" b="1" dirty="0" smtClean="0">
                <a:solidFill>
                  <a:srgbClr val="C00000"/>
                </a:solidFill>
              </a:rPr>
              <a:t>cultural-social center </a:t>
            </a:r>
            <a:r>
              <a:rPr lang="sk-SK" b="1" dirty="0" smtClean="0">
                <a:solidFill>
                  <a:srgbClr val="C00000"/>
                </a:solidFill>
              </a:rPr>
              <a:t>.   </a:t>
            </a:r>
          </a:p>
          <a:p>
            <a:pPr>
              <a:buFont typeface="Wingdings" pitchFamily="2" charset="2"/>
              <a:buChar char="Ø"/>
            </a:pPr>
            <a:r>
              <a:rPr lang="sk-SK" b="1" dirty="0" err="1" smtClean="0"/>
              <a:t>It</a:t>
            </a:r>
            <a:r>
              <a:rPr lang="sk-SK" b="1" dirty="0" smtClean="0"/>
              <a:t> </a:t>
            </a:r>
            <a:r>
              <a:rPr lang="en-US" b="1" dirty="0" smtClean="0"/>
              <a:t>has </a:t>
            </a:r>
            <a:r>
              <a:rPr lang="sk-SK" b="1" dirty="0" err="1" smtClean="0"/>
              <a:t>about</a:t>
            </a:r>
            <a:r>
              <a:rPr lang="en-US" b="1" dirty="0" smtClean="0"/>
              <a:t> thirty-f</a:t>
            </a:r>
            <a:r>
              <a:rPr lang="sk-SK" b="1" dirty="0" err="1" smtClean="0"/>
              <a:t>our</a:t>
            </a:r>
            <a:r>
              <a:rPr lang="en-US" b="1" dirty="0" smtClean="0"/>
              <a:t> thousand </a:t>
            </a:r>
            <a:r>
              <a:rPr lang="sk-SK" b="1" dirty="0" smtClean="0"/>
              <a:t> </a:t>
            </a:r>
            <a:r>
              <a:rPr lang="en-US" b="1" dirty="0" smtClean="0"/>
              <a:t>inhabitants. </a:t>
            </a:r>
            <a:r>
              <a:rPr lang="sk-SK" b="1" dirty="0" smtClean="0"/>
              <a:t>   </a:t>
            </a:r>
          </a:p>
          <a:p>
            <a:pPr>
              <a:buFont typeface="Wingdings" pitchFamily="2" charset="2"/>
              <a:buChar char="Ø"/>
            </a:pPr>
            <a:r>
              <a:rPr lang="sk-SK" b="1" dirty="0" err="1" smtClean="0">
                <a:solidFill>
                  <a:srgbClr val="C00000"/>
                </a:solidFill>
              </a:rPr>
              <a:t>It</a:t>
            </a:r>
            <a:r>
              <a:rPr lang="sk-SK" b="1" dirty="0" smtClean="0">
                <a:solidFill>
                  <a:srgbClr val="C00000"/>
                </a:solidFill>
              </a:rPr>
              <a:t> </a:t>
            </a:r>
            <a:r>
              <a:rPr lang="en-US" b="1" dirty="0" smtClean="0">
                <a:solidFill>
                  <a:srgbClr val="C00000"/>
                </a:solidFill>
              </a:rPr>
              <a:t>lies near</a:t>
            </a:r>
            <a:r>
              <a:rPr lang="sk-SK" b="1" dirty="0" smtClean="0">
                <a:solidFill>
                  <a:srgbClr val="C00000"/>
                </a:solidFill>
              </a:rPr>
              <a:t> </a:t>
            </a:r>
            <a:r>
              <a:rPr lang="en-US" b="1" dirty="0" smtClean="0">
                <a:solidFill>
                  <a:srgbClr val="C00000"/>
                </a:solidFill>
              </a:rPr>
              <a:t>the borders with Poland and Ukraine</a:t>
            </a:r>
            <a:r>
              <a:rPr lang="sk-SK" b="1" dirty="0" smtClean="0">
                <a:solidFill>
                  <a:srgbClr val="C00000"/>
                </a:solidFill>
              </a:rPr>
              <a:t>             </a:t>
            </a:r>
            <a:endParaRPr lang="sk-SK" b="1" dirty="0">
              <a:solidFill>
                <a:srgbClr val="C00000"/>
              </a:solidFill>
            </a:endParaRPr>
          </a:p>
        </p:txBody>
      </p:sp>
      <p:pic>
        <p:nvPicPr>
          <p:cNvPr id="10" name="Zástupný symbol obsahu 9" descr="https://upload.wikimedia.org/wikipedia/commons/thumb/a/a4/Humenn%C3%A9_%28v_pozad%C3%AD_Vihorlat%29_001.jpg/220px-Humenn%C3%A9_%28v_pozad%C3%AD_Vihorlat%29_001.jpg"/>
          <p:cNvPicPr>
            <a:picLocks noGrp="1"/>
          </p:cNvPicPr>
          <p:nvPr>
            <p:ph sz="half" idx="2"/>
          </p:nvPr>
        </p:nvPicPr>
        <p:blipFill>
          <a:blip r:embed="rId3"/>
          <a:srcRect/>
          <a:stretch>
            <a:fillRect/>
          </a:stretch>
        </p:blipFill>
        <p:spPr bwMode="auto">
          <a:xfrm>
            <a:off x="0" y="2357430"/>
            <a:ext cx="3286116" cy="1500198"/>
          </a:xfrm>
          <a:prstGeom prst="rect">
            <a:avLst/>
          </a:prstGeom>
          <a:noFill/>
          <a:ln w="9525">
            <a:solidFill>
              <a:schemeClr val="accent3">
                <a:lumMod val="75000"/>
              </a:schemeClr>
            </a:solidFill>
            <a:miter lim="800000"/>
            <a:headEnd/>
            <a:tailEnd/>
          </a:ln>
        </p:spPr>
      </p:pic>
      <p:pic>
        <p:nvPicPr>
          <p:cNvPr id="14338" name="Picture 2" descr="Mesto HUMENNÉ – regionZEMPLIN.sk"/>
          <p:cNvPicPr>
            <a:picLocks noChangeAspect="1" noChangeArrowheads="1"/>
          </p:cNvPicPr>
          <p:nvPr/>
        </p:nvPicPr>
        <p:blipFill>
          <a:blip r:embed="rId4"/>
          <a:srcRect/>
          <a:stretch>
            <a:fillRect/>
          </a:stretch>
        </p:blipFill>
        <p:spPr bwMode="auto">
          <a:xfrm>
            <a:off x="10394" y="0"/>
            <a:ext cx="3275722" cy="2333606"/>
          </a:xfrm>
          <a:prstGeom prst="rect">
            <a:avLst/>
          </a:prstGeom>
          <a:noFill/>
          <a:ln>
            <a:solidFill>
              <a:schemeClr val="accent3">
                <a:lumMod val="75000"/>
              </a:schemeClr>
            </a:solidFill>
          </a:ln>
        </p:spPr>
      </p:pic>
      <p:pic>
        <p:nvPicPr>
          <p:cNvPr id="14340" name="Picture 4" descr="Opravuje sa už východná strana strechy Zimného štadióna ::: Všetky  aktuality ::: Aktuality a oznamy ::: Mesto Humenné ::: www.humenne.sk"/>
          <p:cNvPicPr>
            <a:picLocks noChangeAspect="1" noChangeArrowheads="1"/>
          </p:cNvPicPr>
          <p:nvPr/>
        </p:nvPicPr>
        <p:blipFill>
          <a:blip r:embed="rId5"/>
          <a:srcRect/>
          <a:stretch>
            <a:fillRect/>
          </a:stretch>
        </p:blipFill>
        <p:spPr bwMode="auto">
          <a:xfrm>
            <a:off x="0" y="3786190"/>
            <a:ext cx="3267075" cy="1828803"/>
          </a:xfrm>
          <a:prstGeom prst="rect">
            <a:avLst/>
          </a:prstGeom>
          <a:noFill/>
          <a:ln>
            <a:solidFill>
              <a:schemeClr val="accent3">
                <a:lumMod val="75000"/>
              </a:schemeClr>
            </a:solidFill>
          </a:ln>
        </p:spPr>
      </p:pic>
      <p:sp>
        <p:nvSpPr>
          <p:cNvPr id="14346" name="AutoShape 10"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8" name="AutoShape 12"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50" name="AutoShape 14"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52" name="AutoShape 16"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54" name="Picture 18" descr="Z histórie školy – Základná škola Kudlovská"/>
          <p:cNvPicPr>
            <a:picLocks noChangeAspect="1" noChangeArrowheads="1"/>
          </p:cNvPicPr>
          <p:nvPr/>
        </p:nvPicPr>
        <p:blipFill>
          <a:blip r:embed="rId6"/>
          <a:srcRect/>
          <a:stretch>
            <a:fillRect/>
          </a:stretch>
        </p:blipFill>
        <p:spPr bwMode="auto">
          <a:xfrm>
            <a:off x="3357554" y="4143380"/>
            <a:ext cx="5786446" cy="2714620"/>
          </a:xfrm>
          <a:prstGeom prst="rect">
            <a:avLst/>
          </a:prstGeom>
          <a:noFill/>
          <a:ln w="38100">
            <a:solidFill>
              <a:schemeClr val="accent1">
                <a:lumMod val="75000"/>
              </a:schemeClr>
            </a:solidFill>
          </a:ln>
        </p:spPr>
      </p:pic>
      <p:pic>
        <p:nvPicPr>
          <p:cNvPr id="19" name="Obrázok 18" descr="https://upload.wikimedia.org/wikipedia/commons/thumb/2/20/Erb_Humenne.JPG/220px-Erb_Humenne.JPG"/>
          <p:cNvPicPr/>
          <p:nvPr/>
        </p:nvPicPr>
        <p:blipFill>
          <a:blip r:embed="rId7"/>
          <a:srcRect/>
          <a:stretch>
            <a:fillRect/>
          </a:stretch>
        </p:blipFill>
        <p:spPr bwMode="auto">
          <a:xfrm>
            <a:off x="0" y="5143513"/>
            <a:ext cx="3286116" cy="17144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ástupný symbol textu 35"/>
          <p:cNvSpPr>
            <a:spLocks noGrp="1"/>
          </p:cNvSpPr>
          <p:nvPr>
            <p:ph type="body" sz="quarter" idx="3"/>
          </p:nvPr>
        </p:nvSpPr>
        <p:spPr/>
        <p:txBody>
          <a:bodyPr/>
          <a:lstStyle/>
          <a:p>
            <a:endParaRPr lang="sk-SK" dirty="0"/>
          </a:p>
        </p:txBody>
      </p:sp>
      <p:sp>
        <p:nvSpPr>
          <p:cNvPr id="23555" name="Rectangle 3"/>
          <p:cNvSpPr>
            <a:spLocks noChangeArrowheads="1"/>
          </p:cNvSpPr>
          <p:nvPr/>
        </p:nvSpPr>
        <p:spPr bwMode="auto">
          <a:xfrm>
            <a:off x="0" y="0"/>
            <a:ext cx="65" cy="241744"/>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Zástupný symbol obsahu 13"/>
          <p:cNvSpPr>
            <a:spLocks noGrp="1"/>
          </p:cNvSpPr>
          <p:nvPr>
            <p:ph sz="quarter" idx="4"/>
          </p:nvPr>
        </p:nvSpPr>
        <p:spPr>
          <a:xfrm>
            <a:off x="3357554" y="0"/>
            <a:ext cx="5786446" cy="4500570"/>
          </a:xfrm>
          <a:solidFill>
            <a:schemeClr val="accent5">
              <a:lumMod val="40000"/>
              <a:lumOff val="60000"/>
            </a:schemeClr>
          </a:solidFill>
          <a:ln w="38100">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b="1" dirty="0" smtClean="0">
                <a:solidFill>
                  <a:srgbClr val="C00000"/>
                </a:solidFill>
              </a:rPr>
              <a:t>In the past, the city was an important center of textile production. </a:t>
            </a:r>
            <a:endParaRPr lang="sk-SK" b="1" dirty="0" smtClean="0">
              <a:solidFill>
                <a:srgbClr val="C00000"/>
              </a:solidFill>
            </a:endParaRPr>
          </a:p>
          <a:p>
            <a:r>
              <a:rPr lang="en-US" b="1" dirty="0" err="1" smtClean="0">
                <a:solidFill>
                  <a:schemeClr val="tx1"/>
                </a:solidFill>
              </a:rPr>
              <a:t>Humenné</a:t>
            </a:r>
            <a:r>
              <a:rPr lang="en-US" b="1" dirty="0" smtClean="0">
                <a:solidFill>
                  <a:schemeClr val="tx1"/>
                </a:solidFill>
              </a:rPr>
              <a:t> is also an important cultural center. </a:t>
            </a:r>
            <a:endParaRPr lang="sk-SK" b="1" dirty="0" smtClean="0">
              <a:solidFill>
                <a:schemeClr val="tx1"/>
              </a:solidFill>
            </a:endParaRPr>
          </a:p>
          <a:p>
            <a:r>
              <a:rPr lang="en-US" b="1" dirty="0" smtClean="0">
                <a:solidFill>
                  <a:srgbClr val="C00000"/>
                </a:solidFill>
              </a:rPr>
              <a:t>Many cultural events, festivals and concerts take place here every year. </a:t>
            </a:r>
            <a:endParaRPr lang="sk-SK" b="1" dirty="0" smtClean="0">
              <a:solidFill>
                <a:srgbClr val="C00000"/>
              </a:solidFill>
            </a:endParaRPr>
          </a:p>
          <a:p>
            <a:r>
              <a:rPr lang="en-US" b="1" dirty="0" smtClean="0"/>
              <a:t>Folklore ensembles focus on preserving and presenting the traditional folk culture, which they present in Slovakia and abroad.</a:t>
            </a:r>
            <a:endParaRPr lang="sk-SK" b="1" dirty="0" smtClean="0"/>
          </a:p>
        </p:txBody>
      </p:sp>
      <p:sp>
        <p:nvSpPr>
          <p:cNvPr id="14346" name="AutoShape 10"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8" name="AutoShape 12"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50" name="AutoShape 14"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52" name="AutoShape 16" descr="Z histórie školy – Základná škola Kudlovs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6" name="Zástupný symbol obsahu 15"/>
          <p:cNvSpPr>
            <a:spLocks noGrp="1"/>
          </p:cNvSpPr>
          <p:nvPr>
            <p:ph sz="half" idx="2"/>
          </p:nvPr>
        </p:nvSpPr>
        <p:spPr>
          <a:xfrm flipV="1">
            <a:off x="0" y="-45718"/>
            <a:ext cx="3286116" cy="45719"/>
          </a:xfrm>
        </p:spPr>
        <p:txBody>
          <a:bodyPr>
            <a:normAutofit fontScale="25000" lnSpcReduction="20000"/>
          </a:bodyPr>
          <a:lstStyle/>
          <a:p>
            <a:endParaRPr lang="sk-SK" dirty="0" smtClean="0"/>
          </a:p>
        </p:txBody>
      </p:sp>
      <p:sp>
        <p:nvSpPr>
          <p:cNvPr id="30724" name="AutoShape 4" descr="FS Chemlon | Slovakfolkl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0726" name="AutoShape 6" descr="FS Chemlon | Slovakfolkl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0728" name="AutoShape 8" descr="Folklórny súbor Chemlon Humenné | Humenn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0730" name="AutoShape 10" descr="FS Chemlon | Rusínsky festival | Festival kultúry Rusínov Slovenska |  23.—29. máj 2022, Svidní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0732" name="AutoShape 12" descr="Folklórny súbor Chemlon Humenné | Humenn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0734" name="Picture 14" descr="1. máj 2016 v Humennom. FS Chemlon. - YouTube"/>
          <p:cNvPicPr>
            <a:picLocks noChangeAspect="1" noChangeArrowheads="1"/>
          </p:cNvPicPr>
          <p:nvPr/>
        </p:nvPicPr>
        <p:blipFill>
          <a:blip r:embed="rId3"/>
          <a:srcRect/>
          <a:stretch>
            <a:fillRect/>
          </a:stretch>
        </p:blipFill>
        <p:spPr bwMode="auto">
          <a:xfrm>
            <a:off x="0" y="2071677"/>
            <a:ext cx="3357554" cy="2214579"/>
          </a:xfrm>
          <a:prstGeom prst="rect">
            <a:avLst/>
          </a:prstGeom>
          <a:noFill/>
        </p:spPr>
      </p:pic>
      <p:pic>
        <p:nvPicPr>
          <p:cNvPr id="30736" name="Picture 16" descr="Folklórny súbor Chemlon... - Folklórny súbor Chemlon Humenné | Facebook"/>
          <p:cNvPicPr>
            <a:picLocks noChangeAspect="1" noChangeArrowheads="1"/>
          </p:cNvPicPr>
          <p:nvPr/>
        </p:nvPicPr>
        <p:blipFill>
          <a:blip r:embed="rId4"/>
          <a:srcRect/>
          <a:stretch>
            <a:fillRect/>
          </a:stretch>
        </p:blipFill>
        <p:spPr bwMode="auto">
          <a:xfrm>
            <a:off x="0" y="0"/>
            <a:ext cx="3357554" cy="1957366"/>
          </a:xfrm>
          <a:prstGeom prst="rect">
            <a:avLst/>
          </a:prstGeom>
          <a:noFill/>
        </p:spPr>
      </p:pic>
      <p:sp>
        <p:nvSpPr>
          <p:cNvPr id="30738" name="AutoShape 18" descr="Vihorlatské múzeum, Humenn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0740" name="Picture 20" descr="kk23_vernisaz"/>
          <p:cNvPicPr>
            <a:picLocks noChangeAspect="1" noChangeArrowheads="1"/>
          </p:cNvPicPr>
          <p:nvPr/>
        </p:nvPicPr>
        <p:blipFill>
          <a:blip r:embed="rId5" cstate="print"/>
          <a:srcRect/>
          <a:stretch>
            <a:fillRect/>
          </a:stretch>
        </p:blipFill>
        <p:spPr bwMode="auto">
          <a:xfrm>
            <a:off x="0" y="4286256"/>
            <a:ext cx="3357553" cy="2571744"/>
          </a:xfrm>
          <a:prstGeom prst="rect">
            <a:avLst/>
          </a:prstGeom>
          <a:noFill/>
        </p:spPr>
      </p:pic>
      <p:pic>
        <p:nvPicPr>
          <p:cNvPr id="30742" name="Picture 22" descr="Projekt stolný tenis do škôl v Humennom aktívne podporil aj novozvolený  primátor - Športový klub stolného tenisu Humenné"/>
          <p:cNvPicPr>
            <a:picLocks noChangeAspect="1" noChangeArrowheads="1"/>
          </p:cNvPicPr>
          <p:nvPr/>
        </p:nvPicPr>
        <p:blipFill>
          <a:blip r:embed="rId6"/>
          <a:srcRect/>
          <a:stretch>
            <a:fillRect/>
          </a:stretch>
        </p:blipFill>
        <p:spPr bwMode="auto">
          <a:xfrm>
            <a:off x="3357554" y="4286256"/>
            <a:ext cx="2928958" cy="1476375"/>
          </a:xfrm>
          <a:prstGeom prst="rect">
            <a:avLst/>
          </a:prstGeom>
          <a:noFill/>
        </p:spPr>
      </p:pic>
      <p:pic>
        <p:nvPicPr>
          <p:cNvPr id="30744" name="Picture 24" descr="IV. ROČNÍK PRIATEĽSKÉHO VOLEJBALOVÉHO TURNAJA V HUMENNOM – ProCare a Svet  zdravia"/>
          <p:cNvPicPr>
            <a:picLocks noChangeAspect="1" noChangeArrowheads="1"/>
          </p:cNvPicPr>
          <p:nvPr/>
        </p:nvPicPr>
        <p:blipFill>
          <a:blip r:embed="rId7"/>
          <a:srcRect/>
          <a:stretch>
            <a:fillRect/>
          </a:stretch>
        </p:blipFill>
        <p:spPr bwMode="auto">
          <a:xfrm>
            <a:off x="3357554" y="5500702"/>
            <a:ext cx="2357422" cy="1357298"/>
          </a:xfrm>
          <a:prstGeom prst="rect">
            <a:avLst/>
          </a:prstGeom>
          <a:noFill/>
        </p:spPr>
      </p:pic>
      <p:pic>
        <p:nvPicPr>
          <p:cNvPr id="30746" name="Picture 26" descr="LÍDER TIPOS SHL S CIEĽOM POSTUPU DO FINÁLE POHÁRA - Podvihorlatské noviny"/>
          <p:cNvPicPr>
            <a:picLocks noChangeAspect="1" noChangeArrowheads="1"/>
          </p:cNvPicPr>
          <p:nvPr/>
        </p:nvPicPr>
        <p:blipFill>
          <a:blip r:embed="rId8"/>
          <a:srcRect/>
          <a:stretch>
            <a:fillRect/>
          </a:stretch>
        </p:blipFill>
        <p:spPr bwMode="auto">
          <a:xfrm>
            <a:off x="6286512" y="4286256"/>
            <a:ext cx="2857488" cy="1676400"/>
          </a:xfrm>
          <a:prstGeom prst="rect">
            <a:avLst/>
          </a:prstGeom>
          <a:noFill/>
        </p:spPr>
      </p:pic>
      <p:pic>
        <p:nvPicPr>
          <p:cNvPr id="30748" name="Picture 28" descr="Mestská plaváreň Humenné | Kúpanie Humenné | KamNaVylet.sk"/>
          <p:cNvPicPr>
            <a:picLocks noChangeAspect="1" noChangeArrowheads="1"/>
          </p:cNvPicPr>
          <p:nvPr/>
        </p:nvPicPr>
        <p:blipFill>
          <a:blip r:embed="rId9"/>
          <a:srcRect/>
          <a:stretch>
            <a:fillRect/>
          </a:stretch>
        </p:blipFill>
        <p:spPr bwMode="auto">
          <a:xfrm>
            <a:off x="5715008" y="5500702"/>
            <a:ext cx="3428992" cy="1357298"/>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7620" y="0"/>
            <a:ext cx="5286380" cy="6858000"/>
          </a:xfrm>
          <a:solidFill>
            <a:schemeClr val="accent5">
              <a:lumMod val="40000"/>
              <a:lumOff val="60000"/>
            </a:schemeClr>
          </a:solidFill>
          <a:ln w="38100">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pPr marL="457200" indent="-457200" algn="l"/>
            <a:r>
              <a:rPr lang="sk-SK" sz="2400" b="1" dirty="0"/>
              <a:t> </a:t>
            </a:r>
            <a:r>
              <a:rPr lang="sk-SK" sz="2400" b="1" dirty="0" smtClean="0"/>
              <a:t>     - </a:t>
            </a:r>
            <a:r>
              <a:rPr lang="en-US" sz="2400" b="1" dirty="0" smtClean="0">
                <a:solidFill>
                  <a:srgbClr val="C00000"/>
                </a:solidFill>
              </a:rPr>
              <a:t>Important historical and cultural monuments of the city include:</a:t>
            </a:r>
            <a:r>
              <a:rPr lang="sk-SK" sz="2400" b="1" dirty="0">
                <a:solidFill>
                  <a:srgbClr val="C00000"/>
                </a:solidFill>
              </a:rPr>
              <a:t/>
            </a:r>
            <a:br>
              <a:rPr lang="sk-SK" sz="2400" b="1" dirty="0">
                <a:solidFill>
                  <a:srgbClr val="C00000"/>
                </a:solidFill>
              </a:rPr>
            </a:br>
            <a:r>
              <a:rPr lang="sk-SK" sz="2400" b="1" dirty="0" smtClean="0">
                <a:solidFill>
                  <a:srgbClr val="C00000"/>
                </a:solidFill>
              </a:rPr>
              <a:t>- </a:t>
            </a:r>
            <a:r>
              <a:rPr lang="en-US" sz="2400" b="1" dirty="0" err="1" smtClean="0">
                <a:solidFill>
                  <a:srgbClr val="C00000"/>
                </a:solidFill>
              </a:rPr>
              <a:t>Humen</a:t>
            </a:r>
            <a:r>
              <a:rPr lang="sk-SK" sz="2400" b="1" dirty="0" err="1" smtClean="0">
                <a:solidFill>
                  <a:srgbClr val="C00000"/>
                </a:solidFill>
              </a:rPr>
              <a:t>né</a:t>
            </a:r>
            <a:r>
              <a:rPr lang="en-US" sz="2400" b="1" dirty="0" smtClean="0">
                <a:solidFill>
                  <a:srgbClr val="C00000"/>
                </a:solidFill>
              </a:rPr>
              <a:t> Castle, the Gothic Church of All Saints, an open-air museum of folk architecture, a Jewish cemetery...</a:t>
            </a:r>
            <a:r>
              <a:rPr lang="sk-SK" sz="2400" b="1" dirty="0" smtClean="0">
                <a:solidFill>
                  <a:srgbClr val="C00000"/>
                </a:solidFill>
              </a:rPr>
              <a:t> </a:t>
            </a:r>
            <a:r>
              <a:rPr lang="en-US" sz="2400" b="1" dirty="0" smtClean="0">
                <a:solidFill>
                  <a:srgbClr val="C00000"/>
                </a:solidFill>
              </a:rPr>
              <a:t> </a:t>
            </a:r>
            <a:r>
              <a:rPr lang="sk-SK" sz="2400" b="1" dirty="0" smtClean="0"/>
              <a:t/>
            </a:r>
            <a:br>
              <a:rPr lang="sk-SK" sz="2400" b="1" dirty="0" smtClean="0"/>
            </a:br>
            <a:r>
              <a:rPr lang="sk-SK" sz="2400" b="1" dirty="0" smtClean="0"/>
              <a:t>- </a:t>
            </a:r>
            <a:r>
              <a:rPr lang="en-US" sz="2400" b="1" dirty="0" smtClean="0"/>
              <a:t>Other tourist attractions include the statue of St. </a:t>
            </a:r>
            <a:r>
              <a:rPr lang="en-US" sz="2400" b="1" dirty="0" err="1" smtClean="0"/>
              <a:t>Ján</a:t>
            </a:r>
            <a:r>
              <a:rPr lang="en-US" sz="2400" b="1" dirty="0" smtClean="0"/>
              <a:t> </a:t>
            </a:r>
            <a:r>
              <a:rPr lang="en-US" sz="2400" b="1" dirty="0" err="1" smtClean="0"/>
              <a:t>Nepomúck</a:t>
            </a:r>
            <a:r>
              <a:rPr lang="sk-SK" sz="2400" b="1" dirty="0" smtClean="0"/>
              <a:t>y</a:t>
            </a:r>
            <a:r>
              <a:rPr lang="en-US" sz="2400" b="1" dirty="0" smtClean="0"/>
              <a:t> in the park, the statue of the Good Soldier </a:t>
            </a:r>
            <a:r>
              <a:rPr lang="en-US" sz="2400" b="1" dirty="0" err="1" smtClean="0"/>
              <a:t>Švejk</a:t>
            </a:r>
            <a:r>
              <a:rPr lang="en-US" sz="2400" b="1" dirty="0" smtClean="0"/>
              <a:t>, the Fountain of Love on the </a:t>
            </a:r>
            <a:r>
              <a:rPr lang="sk-SK" sz="2400" b="1" dirty="0" smtClean="0"/>
              <a:t>centre</a:t>
            </a:r>
            <a:r>
              <a:rPr lang="en-US" sz="2400" b="1" dirty="0" smtClean="0"/>
              <a:t> zone, sports hall, winter stadium, shopping centers... </a:t>
            </a:r>
            <a:r>
              <a:rPr lang="sk-SK" sz="2400" b="1" dirty="0" smtClean="0"/>
              <a:t/>
            </a:r>
            <a:br>
              <a:rPr lang="sk-SK" sz="2400" b="1" dirty="0" smtClean="0"/>
            </a:br>
            <a:r>
              <a:rPr lang="sk-SK" sz="2400" b="1" dirty="0" smtClean="0">
                <a:solidFill>
                  <a:srgbClr val="C00000"/>
                </a:solidFill>
              </a:rPr>
              <a:t>- </a:t>
            </a:r>
            <a:r>
              <a:rPr lang="en-US" sz="2400" b="1" dirty="0" smtClean="0">
                <a:solidFill>
                  <a:srgbClr val="C00000"/>
                </a:solidFill>
              </a:rPr>
              <a:t>Near the city are the ruins of the </a:t>
            </a:r>
            <a:r>
              <a:rPr lang="en-US" sz="2400" b="1" dirty="0" err="1" smtClean="0">
                <a:solidFill>
                  <a:srgbClr val="C00000"/>
                </a:solidFill>
              </a:rPr>
              <a:t>Brekov</a:t>
            </a:r>
            <a:r>
              <a:rPr lang="en-US" sz="2400" b="1" dirty="0" smtClean="0">
                <a:solidFill>
                  <a:srgbClr val="C00000"/>
                </a:solidFill>
              </a:rPr>
              <a:t> and </a:t>
            </a:r>
            <a:r>
              <a:rPr lang="en-US" sz="2400" b="1" dirty="0" err="1" smtClean="0">
                <a:solidFill>
                  <a:srgbClr val="C00000"/>
                </a:solidFill>
              </a:rPr>
              <a:t>Jasenov</a:t>
            </a:r>
            <a:r>
              <a:rPr lang="en-US" sz="2400" b="1" dirty="0" smtClean="0">
                <a:solidFill>
                  <a:srgbClr val="C00000"/>
                </a:solidFill>
              </a:rPr>
              <a:t> castles, the </a:t>
            </a:r>
            <a:r>
              <a:rPr lang="en-US" sz="2400" b="1" dirty="0" err="1" smtClean="0">
                <a:solidFill>
                  <a:srgbClr val="C00000"/>
                </a:solidFill>
              </a:rPr>
              <a:t>Vihorlat</a:t>
            </a:r>
            <a:r>
              <a:rPr lang="en-US" sz="2400" b="1" dirty="0" smtClean="0">
                <a:solidFill>
                  <a:srgbClr val="C00000"/>
                </a:solidFill>
              </a:rPr>
              <a:t> mountain range, </a:t>
            </a:r>
            <a:r>
              <a:rPr lang="sk-SK" sz="2400" b="1" dirty="0" smtClean="0">
                <a:solidFill>
                  <a:srgbClr val="C00000"/>
                </a:solidFill>
              </a:rPr>
              <a:t/>
            </a:r>
            <a:br>
              <a:rPr lang="sk-SK" sz="2400" b="1" dirty="0" smtClean="0">
                <a:solidFill>
                  <a:srgbClr val="C00000"/>
                </a:solidFill>
              </a:rPr>
            </a:br>
            <a:r>
              <a:rPr lang="sk-SK" sz="2400" b="1" dirty="0" smtClean="0">
                <a:solidFill>
                  <a:srgbClr val="C00000"/>
                </a:solidFill>
              </a:rPr>
              <a:t> </a:t>
            </a:r>
            <a:r>
              <a:rPr lang="sk-SK" sz="2400" b="1" dirty="0" err="1" smtClean="0">
                <a:solidFill>
                  <a:srgbClr val="C00000"/>
                </a:solidFill>
              </a:rPr>
              <a:t>sea</a:t>
            </a:r>
            <a:r>
              <a:rPr lang="sk-SK" sz="2400" b="1" dirty="0" smtClean="0">
                <a:solidFill>
                  <a:srgbClr val="C00000"/>
                </a:solidFill>
              </a:rPr>
              <a:t> ​​</a:t>
            </a:r>
            <a:r>
              <a:rPr lang="sk-SK" sz="2400" b="1" dirty="0" err="1" smtClean="0">
                <a:solidFill>
                  <a:srgbClr val="C00000"/>
                </a:solidFill>
              </a:rPr>
              <a:t>eye</a:t>
            </a:r>
            <a:r>
              <a:rPr lang="sk-SK" sz="2400" b="1" dirty="0" smtClean="0">
                <a:solidFill>
                  <a:srgbClr val="C00000"/>
                </a:solidFill>
              </a:rPr>
              <a:t> </a:t>
            </a:r>
            <a:r>
              <a:rPr lang="sk-SK" sz="2400" b="1" dirty="0" err="1" smtClean="0">
                <a:solidFill>
                  <a:srgbClr val="C00000"/>
                </a:solidFill>
              </a:rPr>
              <a:t>lake</a:t>
            </a:r>
            <a:r>
              <a:rPr lang="sk-SK" sz="2400" b="1" dirty="0" smtClean="0">
                <a:solidFill>
                  <a:srgbClr val="C00000"/>
                </a:solidFill>
              </a:rPr>
              <a:t>....</a:t>
            </a:r>
            <a:endParaRPr lang="sk-SK" sz="2200" b="1" dirty="0">
              <a:solidFill>
                <a:srgbClr val="C00000"/>
              </a:solidFill>
            </a:endParaRPr>
          </a:p>
        </p:txBody>
      </p:sp>
      <p:sp>
        <p:nvSpPr>
          <p:cNvPr id="10" name="Zástupný symbol obsahu 9"/>
          <p:cNvSpPr>
            <a:spLocks noGrp="1"/>
          </p:cNvSpPr>
          <p:nvPr>
            <p:ph sz="quarter" idx="4"/>
          </p:nvPr>
        </p:nvSpPr>
        <p:spPr>
          <a:xfrm>
            <a:off x="285721" y="3643314"/>
            <a:ext cx="3929090" cy="2482848"/>
          </a:xfrm>
        </p:spPr>
        <p:txBody>
          <a:bodyPr/>
          <a:lstStyle/>
          <a:p>
            <a:pPr>
              <a:buNone/>
            </a:pPr>
            <a:r>
              <a:rPr lang="sk-SK" dirty="0" smtClean="0"/>
              <a:t>    </a:t>
            </a:r>
            <a:endParaRPr lang="sk-SK" dirty="0"/>
          </a:p>
        </p:txBody>
      </p:sp>
      <p:pic>
        <p:nvPicPr>
          <p:cNvPr id="8" name="Obrázok 7" descr="Jasenovský hrad"/>
          <p:cNvPicPr/>
          <p:nvPr/>
        </p:nvPicPr>
        <p:blipFill>
          <a:blip r:embed="rId2"/>
          <a:srcRect/>
          <a:stretch>
            <a:fillRect/>
          </a:stretch>
        </p:blipFill>
        <p:spPr bwMode="auto">
          <a:xfrm>
            <a:off x="0" y="1714488"/>
            <a:ext cx="2000232" cy="1357322"/>
          </a:xfrm>
          <a:prstGeom prst="rect">
            <a:avLst/>
          </a:prstGeom>
          <a:noFill/>
          <a:ln w="9525">
            <a:noFill/>
            <a:miter lim="800000"/>
            <a:headEnd/>
            <a:tailEnd/>
          </a:ln>
        </p:spPr>
      </p:pic>
      <p:pic>
        <p:nvPicPr>
          <p:cNvPr id="9" name="Obrázok 8" descr="Brekovský hrad"/>
          <p:cNvPicPr/>
          <p:nvPr/>
        </p:nvPicPr>
        <p:blipFill>
          <a:blip r:embed="rId3"/>
          <a:srcRect/>
          <a:stretch>
            <a:fillRect/>
          </a:stretch>
        </p:blipFill>
        <p:spPr bwMode="auto">
          <a:xfrm>
            <a:off x="1857356" y="1714488"/>
            <a:ext cx="2000264" cy="1357322"/>
          </a:xfrm>
          <a:prstGeom prst="rect">
            <a:avLst/>
          </a:prstGeom>
          <a:noFill/>
          <a:ln w="9525">
            <a:noFill/>
            <a:miter lim="800000"/>
            <a:headEnd/>
            <a:tailEnd/>
          </a:ln>
        </p:spPr>
      </p:pic>
      <p:pic>
        <p:nvPicPr>
          <p:cNvPr id="12" name="Obrázok 11" descr="https://upload.wikimedia.org/wikipedia/commons/thumb/2/2d/Socha_sv._J%C3%A1na_Nepomuck%C3%A9ho.jpg/220px-Socha_sv._J%C3%A1na_Nepomuck%C3%A9ho.jpg"/>
          <p:cNvPicPr/>
          <p:nvPr/>
        </p:nvPicPr>
        <p:blipFill>
          <a:blip r:embed="rId4"/>
          <a:srcRect/>
          <a:stretch>
            <a:fillRect/>
          </a:stretch>
        </p:blipFill>
        <p:spPr bwMode="auto">
          <a:xfrm>
            <a:off x="0" y="3071810"/>
            <a:ext cx="2095500" cy="1562100"/>
          </a:xfrm>
          <a:prstGeom prst="rect">
            <a:avLst/>
          </a:prstGeom>
          <a:noFill/>
          <a:ln w="9525">
            <a:noFill/>
            <a:miter lim="800000"/>
            <a:headEnd/>
            <a:tailEnd/>
          </a:ln>
        </p:spPr>
      </p:pic>
      <p:pic>
        <p:nvPicPr>
          <p:cNvPr id="14" name="Obrázok 13" descr="https://upload.wikimedia.org/wikipedia/commons/thumb/5/59/Bona_Soldato_SVEJK_en_Humenne.JPG/220px-Bona_Soldato_SVEJK_en_Humenne.JPG"/>
          <p:cNvPicPr/>
          <p:nvPr/>
        </p:nvPicPr>
        <p:blipFill>
          <a:blip r:embed="rId5"/>
          <a:srcRect/>
          <a:stretch>
            <a:fillRect/>
          </a:stretch>
        </p:blipFill>
        <p:spPr bwMode="auto">
          <a:xfrm>
            <a:off x="1500166" y="3071810"/>
            <a:ext cx="2286016" cy="3786190"/>
          </a:xfrm>
          <a:prstGeom prst="rect">
            <a:avLst/>
          </a:prstGeom>
          <a:noFill/>
          <a:ln w="9525">
            <a:noFill/>
            <a:miter lim="800000"/>
            <a:headEnd/>
            <a:tailEnd/>
          </a:ln>
        </p:spPr>
      </p:pic>
      <p:pic>
        <p:nvPicPr>
          <p:cNvPr id="16" name="Obrázok 15" descr="Humenné, centrum města.jpg"/>
          <p:cNvPicPr/>
          <p:nvPr/>
        </p:nvPicPr>
        <p:blipFill>
          <a:blip r:embed="rId6"/>
          <a:srcRect/>
          <a:stretch>
            <a:fillRect/>
          </a:stretch>
        </p:blipFill>
        <p:spPr bwMode="auto">
          <a:xfrm>
            <a:off x="0" y="4643446"/>
            <a:ext cx="2357422" cy="2214554"/>
          </a:xfrm>
          <a:prstGeom prst="rect">
            <a:avLst/>
          </a:prstGeom>
          <a:noFill/>
          <a:ln w="9525">
            <a:noFill/>
            <a:miter lim="800000"/>
            <a:headEnd/>
            <a:tailEnd/>
          </a:ln>
        </p:spPr>
      </p:pic>
      <p:pic>
        <p:nvPicPr>
          <p:cNvPr id="18" name="Obrázok 17" descr="Humenné kościół 19.08.08 p.jpg"/>
          <p:cNvPicPr/>
          <p:nvPr/>
        </p:nvPicPr>
        <p:blipFill>
          <a:blip r:embed="rId7"/>
          <a:srcRect/>
          <a:stretch>
            <a:fillRect/>
          </a:stretch>
        </p:blipFill>
        <p:spPr bwMode="auto">
          <a:xfrm>
            <a:off x="0" y="0"/>
            <a:ext cx="1847850" cy="1714488"/>
          </a:xfrm>
          <a:prstGeom prst="rect">
            <a:avLst/>
          </a:prstGeom>
          <a:noFill/>
          <a:ln w="9525">
            <a:noFill/>
            <a:miter lim="800000"/>
            <a:headEnd/>
            <a:tailEnd/>
          </a:ln>
        </p:spPr>
      </p:pic>
      <p:pic>
        <p:nvPicPr>
          <p:cNvPr id="19" name="Obrázok 18" descr="Humenné - Všetkých svätých - farský kostol"/>
          <p:cNvPicPr/>
          <p:nvPr/>
        </p:nvPicPr>
        <p:blipFill>
          <a:blip r:embed="rId8"/>
          <a:srcRect/>
          <a:stretch>
            <a:fillRect/>
          </a:stretch>
        </p:blipFill>
        <p:spPr bwMode="auto">
          <a:xfrm>
            <a:off x="1857356" y="0"/>
            <a:ext cx="2000264" cy="168678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00496" y="0"/>
            <a:ext cx="5143504" cy="6858000"/>
          </a:xfrm>
          <a:solidFill>
            <a:schemeClr val="accent5">
              <a:lumMod val="40000"/>
              <a:lumOff val="60000"/>
            </a:schemeClr>
          </a:solidFill>
          <a:ln w="38100">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pPr marL="457200" indent="-457200" algn="l"/>
            <a:r>
              <a:rPr lang="sk-SK" sz="2400" dirty="0" smtClean="0"/>
              <a:t>    </a:t>
            </a:r>
            <a:br>
              <a:rPr lang="sk-SK" sz="2400" dirty="0" smtClean="0"/>
            </a:br>
            <a:r>
              <a:rPr lang="sk-SK" sz="2400" dirty="0" smtClean="0"/>
              <a:t/>
            </a:r>
            <a:br>
              <a:rPr lang="sk-SK" sz="2400" dirty="0" smtClean="0"/>
            </a:br>
            <a:r>
              <a:rPr lang="sk-SK" sz="2400" dirty="0" smtClean="0"/>
              <a:t>  </a:t>
            </a:r>
            <a:r>
              <a:rPr lang="sk-SK" sz="2400" b="1" dirty="0" smtClean="0"/>
              <a:t>- </a:t>
            </a:r>
            <a:r>
              <a:rPr lang="sk-SK" sz="2400" b="1" dirty="0" err="1" smtClean="0"/>
              <a:t>Castle</a:t>
            </a:r>
            <a:r>
              <a:rPr lang="sk-SK" sz="2400" b="1" dirty="0" smtClean="0"/>
              <a:t> in </a:t>
            </a:r>
            <a:r>
              <a:rPr lang="sk-SK" sz="2400" b="1" dirty="0" err="1" smtClean="0"/>
              <a:t>Humenne</a:t>
            </a:r>
            <a:r>
              <a:rPr lang="sk-SK" sz="2400" b="1" dirty="0" smtClean="0"/>
              <a:t> </a:t>
            </a:r>
            <a:r>
              <a:rPr lang="en-US" sz="2400" b="1" dirty="0" smtClean="0"/>
              <a:t>together with the park is a national cultural monument</a:t>
            </a:r>
            <a:r>
              <a:rPr lang="sk-SK" sz="2400" b="1" dirty="0" smtClean="0"/>
              <a:t/>
            </a:r>
            <a:br>
              <a:rPr lang="sk-SK" sz="2400" b="1" dirty="0" smtClean="0"/>
            </a:br>
            <a:r>
              <a:rPr lang="en-US" sz="2400" b="1" dirty="0" smtClean="0"/>
              <a:t> - </a:t>
            </a:r>
            <a:r>
              <a:rPr lang="sk-SK" sz="2400" b="1" dirty="0">
                <a:solidFill>
                  <a:srgbClr val="C00000"/>
                </a:solidFill>
              </a:rPr>
              <a:t>T</a:t>
            </a:r>
            <a:r>
              <a:rPr lang="en-US" sz="2400" b="1" dirty="0" smtClean="0">
                <a:solidFill>
                  <a:srgbClr val="C00000"/>
                </a:solidFill>
              </a:rPr>
              <a:t>he former Renaissance residence of the </a:t>
            </a:r>
            <a:r>
              <a:rPr lang="en-US" sz="2400" b="1" dirty="0" err="1" smtClean="0">
                <a:solidFill>
                  <a:srgbClr val="C00000"/>
                </a:solidFill>
              </a:rPr>
              <a:t>Druget</a:t>
            </a:r>
            <a:r>
              <a:rPr lang="en-US" sz="2400" b="1" dirty="0" smtClean="0">
                <a:solidFill>
                  <a:srgbClr val="C00000"/>
                </a:solidFill>
              </a:rPr>
              <a:t> family and later rebuilt in the Baroque style became the property of the </a:t>
            </a:r>
            <a:r>
              <a:rPr lang="en-US" sz="2400" b="1" dirty="0" err="1" smtClean="0">
                <a:solidFill>
                  <a:srgbClr val="C00000"/>
                </a:solidFill>
              </a:rPr>
              <a:t>Andráš</a:t>
            </a:r>
            <a:r>
              <a:rPr lang="en-US" sz="2400" b="1" dirty="0" smtClean="0">
                <a:solidFill>
                  <a:srgbClr val="C00000"/>
                </a:solidFill>
              </a:rPr>
              <a:t> family. </a:t>
            </a:r>
            <a:r>
              <a:rPr lang="sk-SK" sz="2400" b="1" dirty="0" smtClean="0"/>
              <a:t/>
            </a:r>
            <a:br>
              <a:rPr lang="sk-SK" sz="2400" b="1" dirty="0" smtClean="0"/>
            </a:br>
            <a:r>
              <a:rPr lang="en-US" sz="2400" b="1" dirty="0" smtClean="0"/>
              <a:t>- </a:t>
            </a:r>
            <a:r>
              <a:rPr lang="sk-SK" sz="2400" b="1" dirty="0" smtClean="0"/>
              <a:t>T</a:t>
            </a:r>
            <a:r>
              <a:rPr lang="en-US" sz="2400" b="1" dirty="0" smtClean="0"/>
              <a:t>he </a:t>
            </a:r>
            <a:r>
              <a:rPr lang="en-US" sz="2400" b="1" dirty="0" err="1" smtClean="0"/>
              <a:t>Vihorlat</a:t>
            </a:r>
            <a:r>
              <a:rPr lang="en-US" sz="2400" b="1" dirty="0" smtClean="0"/>
              <a:t> Museum is located here.</a:t>
            </a:r>
            <a:endParaRPr lang="sk-SK" sz="2200" b="1" dirty="0"/>
          </a:p>
        </p:txBody>
      </p:sp>
      <p:sp>
        <p:nvSpPr>
          <p:cNvPr id="10" name="Zástupný symbol obsahu 9"/>
          <p:cNvSpPr>
            <a:spLocks noGrp="1"/>
          </p:cNvSpPr>
          <p:nvPr>
            <p:ph sz="quarter" idx="4"/>
          </p:nvPr>
        </p:nvSpPr>
        <p:spPr>
          <a:xfrm>
            <a:off x="285721" y="3643314"/>
            <a:ext cx="3929090" cy="2482848"/>
          </a:xfrm>
        </p:spPr>
        <p:txBody>
          <a:bodyPr/>
          <a:lstStyle/>
          <a:p>
            <a:pPr>
              <a:buNone/>
            </a:pPr>
            <a:r>
              <a:rPr lang="sk-SK" dirty="0" smtClean="0"/>
              <a:t>    </a:t>
            </a:r>
            <a:endParaRPr lang="sk-SK" dirty="0"/>
          </a:p>
        </p:txBody>
      </p:sp>
      <p:pic>
        <p:nvPicPr>
          <p:cNvPr id="17" name="Obrázok 16" descr="https://upload.wikimedia.org/wikipedia/commons/thumb/7/73/Humenn%C3%A9_-_Humensk%C3%BD_z%C3%A1mok_%28Ka%C5%A1tie%C4%BE_v_Humennom%29_002.jpg/480px-Humenn%C3%A9_-_Humensk%C3%BD_z%C3%A1mok_%28Ka%C5%A1tie%C4%BE_v_Humennom%29_002.jpg"/>
          <p:cNvPicPr/>
          <p:nvPr/>
        </p:nvPicPr>
        <p:blipFill>
          <a:blip r:embed="rId2"/>
          <a:srcRect/>
          <a:stretch>
            <a:fillRect/>
          </a:stretch>
        </p:blipFill>
        <p:spPr bwMode="auto">
          <a:xfrm>
            <a:off x="4643438" y="0"/>
            <a:ext cx="3571900" cy="1928802"/>
          </a:xfrm>
          <a:prstGeom prst="rect">
            <a:avLst/>
          </a:prstGeom>
          <a:noFill/>
          <a:ln w="9525">
            <a:noFill/>
            <a:miter lim="800000"/>
            <a:headEnd/>
            <a:tailEnd/>
          </a:ln>
        </p:spPr>
      </p:pic>
      <p:pic>
        <p:nvPicPr>
          <p:cNvPr id="18" name="Obrázok 17" descr="Letecké fotografie zo Slovenska / Prešovský samosprávny kraj / kaštieľ  Humenné | Letecké fotografie TASR - Rodinné striebro"/>
          <p:cNvPicPr/>
          <p:nvPr/>
        </p:nvPicPr>
        <p:blipFill>
          <a:blip r:embed="rId3"/>
          <a:srcRect/>
          <a:stretch>
            <a:fillRect/>
          </a:stretch>
        </p:blipFill>
        <p:spPr bwMode="auto">
          <a:xfrm>
            <a:off x="0" y="0"/>
            <a:ext cx="3929058" cy="2428868"/>
          </a:xfrm>
          <a:prstGeom prst="rect">
            <a:avLst/>
          </a:prstGeom>
          <a:noFill/>
          <a:ln w="9525">
            <a:solidFill>
              <a:schemeClr val="accent1">
                <a:lumMod val="75000"/>
              </a:schemeClr>
            </a:solidFill>
            <a:miter lim="800000"/>
            <a:headEnd/>
            <a:tailEnd/>
          </a:ln>
        </p:spPr>
      </p:pic>
      <p:pic>
        <p:nvPicPr>
          <p:cNvPr id="20" name="Obrázok 19" descr="Kaštieľ a skanzen v Humennom | Severovýchod.sk"/>
          <p:cNvPicPr/>
          <p:nvPr/>
        </p:nvPicPr>
        <p:blipFill>
          <a:blip r:embed="rId4"/>
          <a:srcRect/>
          <a:stretch>
            <a:fillRect/>
          </a:stretch>
        </p:blipFill>
        <p:spPr bwMode="auto">
          <a:xfrm>
            <a:off x="2071670" y="2428868"/>
            <a:ext cx="1857388" cy="1500198"/>
          </a:xfrm>
          <a:prstGeom prst="rect">
            <a:avLst/>
          </a:prstGeom>
          <a:noFill/>
          <a:ln w="9525">
            <a:solidFill>
              <a:schemeClr val="accent1">
                <a:lumMod val="75000"/>
              </a:schemeClr>
            </a:solidFill>
            <a:miter lim="800000"/>
            <a:headEnd/>
            <a:tailEnd/>
          </a:ln>
        </p:spPr>
      </p:pic>
      <p:pic>
        <p:nvPicPr>
          <p:cNvPr id="21" name="Obrázok 20" descr="Vihorlatské múzeum Humenné - Slovakia.travel"/>
          <p:cNvPicPr/>
          <p:nvPr/>
        </p:nvPicPr>
        <p:blipFill>
          <a:blip r:embed="rId5"/>
          <a:srcRect/>
          <a:stretch>
            <a:fillRect/>
          </a:stretch>
        </p:blipFill>
        <p:spPr bwMode="auto">
          <a:xfrm>
            <a:off x="0" y="2428868"/>
            <a:ext cx="2071670" cy="1500198"/>
          </a:xfrm>
          <a:prstGeom prst="rect">
            <a:avLst/>
          </a:prstGeom>
          <a:noFill/>
          <a:ln w="9525">
            <a:solidFill>
              <a:schemeClr val="accent1">
                <a:lumMod val="75000"/>
              </a:schemeClr>
            </a:solidFill>
            <a:miter lim="800000"/>
            <a:headEnd/>
            <a:tailEnd/>
          </a:ln>
        </p:spPr>
      </p:pic>
      <p:pic>
        <p:nvPicPr>
          <p:cNvPr id="22" name="Obrázok 21" descr="Vihorlatské múzeum, Humenné"/>
          <p:cNvPicPr/>
          <p:nvPr/>
        </p:nvPicPr>
        <p:blipFill>
          <a:blip r:embed="rId6"/>
          <a:srcRect/>
          <a:stretch>
            <a:fillRect/>
          </a:stretch>
        </p:blipFill>
        <p:spPr bwMode="auto">
          <a:xfrm>
            <a:off x="5715008" y="5357826"/>
            <a:ext cx="2500330" cy="1357322"/>
          </a:xfrm>
          <a:prstGeom prst="rect">
            <a:avLst/>
          </a:prstGeom>
          <a:noFill/>
          <a:ln w="9525">
            <a:noFill/>
            <a:miter lim="800000"/>
            <a:headEnd/>
            <a:tailEnd/>
          </a:ln>
        </p:spPr>
      </p:pic>
      <p:pic>
        <p:nvPicPr>
          <p:cNvPr id="31746" name="Picture 2" descr="Kaštieľ Humenné - Humenský kaštieľ , vstupné, kontakt - Slovakia 360"/>
          <p:cNvPicPr>
            <a:picLocks noChangeAspect="1" noChangeArrowheads="1"/>
          </p:cNvPicPr>
          <p:nvPr/>
        </p:nvPicPr>
        <p:blipFill>
          <a:blip r:embed="rId7"/>
          <a:srcRect/>
          <a:stretch>
            <a:fillRect/>
          </a:stretch>
        </p:blipFill>
        <p:spPr bwMode="auto">
          <a:xfrm>
            <a:off x="0" y="3929066"/>
            <a:ext cx="3929058" cy="2928934"/>
          </a:xfrm>
          <a:prstGeom prst="rect">
            <a:avLst/>
          </a:prstGeom>
          <a:noFill/>
          <a:ln>
            <a:solidFill>
              <a:schemeClr val="accent1">
                <a:lumMod val="75000"/>
              </a:schemeClr>
            </a:solidFill>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0" y="274638"/>
            <a:ext cx="4114800" cy="2868610"/>
          </a:xfrm>
        </p:spPr>
        <p:style>
          <a:lnRef idx="1">
            <a:schemeClr val="accent5"/>
          </a:lnRef>
          <a:fillRef idx="2">
            <a:schemeClr val="accent5"/>
          </a:fillRef>
          <a:effectRef idx="1">
            <a:schemeClr val="accent5"/>
          </a:effectRef>
          <a:fontRef idx="minor">
            <a:schemeClr val="dk1"/>
          </a:fontRef>
        </p:style>
        <p:txBody>
          <a:bodyPr>
            <a:normAutofit/>
          </a:bodyPr>
          <a:lstStyle/>
          <a:p>
            <a:pPr algn="l"/>
            <a:endParaRPr lang="sk-SK" sz="2700" b="1" dirty="0"/>
          </a:p>
        </p:txBody>
      </p:sp>
      <p:sp>
        <p:nvSpPr>
          <p:cNvPr id="6" name="Zástupný symbol obsahu 5"/>
          <p:cNvSpPr>
            <a:spLocks noGrp="1"/>
          </p:cNvSpPr>
          <p:nvPr>
            <p:ph sz="half" idx="2"/>
          </p:nvPr>
        </p:nvSpPr>
        <p:spPr>
          <a:xfrm>
            <a:off x="0" y="0"/>
            <a:ext cx="4429124" cy="6858000"/>
          </a:xfrm>
          <a:solidFill>
            <a:schemeClr val="accent5">
              <a:lumMod val="40000"/>
              <a:lumOff val="60000"/>
            </a:schemeClr>
          </a:solidFill>
          <a:ln w="38100">
            <a:solidFill>
              <a:schemeClr val="accent1">
                <a:lumMod val="75000"/>
              </a:schemeClr>
            </a:solidFill>
          </a:ln>
        </p:spPr>
        <p:txBody>
          <a:bodyPr>
            <a:normAutofit lnSpcReduction="10000"/>
          </a:bodyPr>
          <a:lstStyle/>
          <a:p>
            <a:pPr>
              <a:buNone/>
            </a:pPr>
            <a:endParaRPr lang="sk-SK" dirty="0" smtClean="0"/>
          </a:p>
          <a:p>
            <a:pPr>
              <a:buFontTx/>
              <a:buChar char="-"/>
            </a:pPr>
            <a:r>
              <a:rPr lang="en-US" b="1" dirty="0" err="1" smtClean="0"/>
              <a:t>Skanzen</a:t>
            </a:r>
            <a:r>
              <a:rPr lang="en-US" b="1" dirty="0" smtClean="0"/>
              <a:t> is an exposition of folk architecture and housing located in nature</a:t>
            </a:r>
            <a:r>
              <a:rPr lang="sk-SK" b="1" dirty="0" smtClean="0"/>
              <a:t>.</a:t>
            </a:r>
          </a:p>
          <a:p>
            <a:pPr>
              <a:buNone/>
            </a:pPr>
            <a:endParaRPr lang="sk-SK" b="1" dirty="0" smtClean="0"/>
          </a:p>
          <a:p>
            <a:pPr>
              <a:buFontTx/>
              <a:buChar char="-"/>
            </a:pPr>
            <a:r>
              <a:rPr lang="en-US" b="1" dirty="0" smtClean="0">
                <a:solidFill>
                  <a:srgbClr val="C00000"/>
                </a:solidFill>
              </a:rPr>
              <a:t>There are period wooden houses, outbuildings, wells, and a water mill</a:t>
            </a:r>
            <a:r>
              <a:rPr lang="sk-SK" b="1" dirty="0" smtClean="0">
                <a:solidFill>
                  <a:srgbClr val="C00000"/>
                </a:solidFill>
              </a:rPr>
              <a:t>...,</a:t>
            </a:r>
          </a:p>
          <a:p>
            <a:pPr>
              <a:buNone/>
            </a:pPr>
            <a:endParaRPr lang="sk-SK" b="1" dirty="0" smtClean="0">
              <a:solidFill>
                <a:srgbClr val="C00000"/>
              </a:solidFill>
            </a:endParaRPr>
          </a:p>
          <a:p>
            <a:pPr>
              <a:buNone/>
            </a:pPr>
            <a:r>
              <a:rPr lang="sk-SK" b="1" dirty="0" smtClean="0"/>
              <a:t>  </a:t>
            </a:r>
            <a:r>
              <a:rPr lang="en-US" b="1" dirty="0" smtClean="0"/>
              <a:t>- A church that is built without the use of nails</a:t>
            </a:r>
            <a:endParaRPr lang="sk-SK" b="1" dirty="0" smtClean="0"/>
          </a:p>
          <a:p>
            <a:pPr>
              <a:buNone/>
            </a:pPr>
            <a:endParaRPr lang="sk-SK" b="1" dirty="0" smtClean="0"/>
          </a:p>
          <a:p>
            <a:pPr>
              <a:buNone/>
            </a:pPr>
            <a:r>
              <a:rPr lang="en-US" b="1" dirty="0" smtClean="0"/>
              <a:t> </a:t>
            </a:r>
            <a:r>
              <a:rPr lang="en-US" b="1" dirty="0" smtClean="0">
                <a:solidFill>
                  <a:srgbClr val="C00000"/>
                </a:solidFill>
              </a:rPr>
              <a:t>- </a:t>
            </a:r>
            <a:r>
              <a:rPr lang="sk-SK" b="1" dirty="0" smtClean="0">
                <a:solidFill>
                  <a:srgbClr val="C00000"/>
                </a:solidFill>
              </a:rPr>
              <a:t> </a:t>
            </a:r>
            <a:r>
              <a:rPr lang="sk-SK" b="1" dirty="0">
                <a:solidFill>
                  <a:srgbClr val="C00000"/>
                </a:solidFill>
              </a:rPr>
              <a:t>P</a:t>
            </a:r>
            <a:r>
              <a:rPr lang="en-US" b="1" dirty="0" err="1" smtClean="0">
                <a:solidFill>
                  <a:srgbClr val="C00000"/>
                </a:solidFill>
              </a:rPr>
              <a:t>ottery</a:t>
            </a:r>
            <a:r>
              <a:rPr lang="en-US" b="1" dirty="0" smtClean="0">
                <a:solidFill>
                  <a:srgbClr val="C00000"/>
                </a:solidFill>
              </a:rPr>
              <a:t> and blacksmith workshop</a:t>
            </a:r>
            <a:endParaRPr lang="sk-SK" b="1" dirty="0" smtClean="0">
              <a:solidFill>
                <a:srgbClr val="C00000"/>
              </a:solidFill>
            </a:endParaRPr>
          </a:p>
          <a:p>
            <a:pPr>
              <a:buNone/>
            </a:pPr>
            <a:endParaRPr lang="sk-SK" b="1" dirty="0" smtClean="0">
              <a:solidFill>
                <a:srgbClr val="C00000"/>
              </a:solidFill>
            </a:endParaRPr>
          </a:p>
          <a:p>
            <a:pPr>
              <a:buNone/>
            </a:pPr>
            <a:r>
              <a:rPr lang="en-US" b="1" dirty="0" smtClean="0"/>
              <a:t> - </a:t>
            </a:r>
            <a:r>
              <a:rPr lang="sk-SK" b="1" dirty="0" smtClean="0"/>
              <a:t> </a:t>
            </a:r>
            <a:r>
              <a:rPr lang="sk-SK" b="1" dirty="0"/>
              <a:t>A</a:t>
            </a:r>
            <a:r>
              <a:rPr lang="en-US" b="1" dirty="0" err="1" smtClean="0"/>
              <a:t>ll</a:t>
            </a:r>
            <a:r>
              <a:rPr lang="en-US" b="1" dirty="0" smtClean="0"/>
              <a:t> buildings are also accessible from the inside</a:t>
            </a:r>
            <a:endParaRPr lang="sk-SK" b="1" dirty="0" smtClean="0"/>
          </a:p>
        </p:txBody>
      </p:sp>
      <p:pic>
        <p:nvPicPr>
          <p:cNvPr id="11" name="Obrázok 10" descr="k1"/>
          <p:cNvPicPr/>
          <p:nvPr/>
        </p:nvPicPr>
        <p:blipFill>
          <a:blip r:embed="rId2" cstate="print"/>
          <a:srcRect/>
          <a:stretch>
            <a:fillRect/>
          </a:stretch>
        </p:blipFill>
        <p:spPr bwMode="auto">
          <a:xfrm>
            <a:off x="4429124" y="0"/>
            <a:ext cx="2597563" cy="2224065"/>
          </a:xfrm>
          <a:prstGeom prst="rect">
            <a:avLst/>
          </a:prstGeom>
          <a:noFill/>
          <a:ln w="9525">
            <a:solidFill>
              <a:schemeClr val="accent1">
                <a:lumMod val="75000"/>
              </a:schemeClr>
            </a:solidFill>
            <a:miter lim="800000"/>
            <a:headEnd/>
            <a:tailEnd/>
          </a:ln>
        </p:spPr>
      </p:pic>
      <p:pic>
        <p:nvPicPr>
          <p:cNvPr id="12" name="Zástupný symbol obsahu 11" descr="k7"/>
          <p:cNvPicPr>
            <a:picLocks noGrp="1"/>
          </p:cNvPicPr>
          <p:nvPr>
            <p:ph sz="quarter" idx="4"/>
          </p:nvPr>
        </p:nvPicPr>
        <p:blipFill>
          <a:blip r:embed="rId3"/>
          <a:srcRect/>
          <a:stretch>
            <a:fillRect/>
          </a:stretch>
        </p:blipFill>
        <p:spPr bwMode="auto">
          <a:xfrm>
            <a:off x="4429124" y="2214554"/>
            <a:ext cx="2571768" cy="2250440"/>
          </a:xfrm>
          <a:prstGeom prst="rect">
            <a:avLst/>
          </a:prstGeom>
          <a:noFill/>
          <a:ln w="9525">
            <a:solidFill>
              <a:schemeClr val="accent1">
                <a:lumMod val="75000"/>
              </a:schemeClr>
            </a:solidFill>
            <a:miter lim="800000"/>
            <a:headEnd/>
            <a:tailEnd/>
          </a:ln>
        </p:spPr>
      </p:pic>
      <p:pic>
        <p:nvPicPr>
          <p:cNvPr id="13" name="Obrázok 12" descr="k11"/>
          <p:cNvPicPr/>
          <p:nvPr/>
        </p:nvPicPr>
        <p:blipFill>
          <a:blip r:embed="rId4"/>
          <a:srcRect/>
          <a:stretch>
            <a:fillRect/>
          </a:stretch>
        </p:blipFill>
        <p:spPr bwMode="auto">
          <a:xfrm>
            <a:off x="4429124" y="4429132"/>
            <a:ext cx="2376487" cy="2428868"/>
          </a:xfrm>
          <a:prstGeom prst="rect">
            <a:avLst/>
          </a:prstGeom>
          <a:noFill/>
          <a:ln w="9525">
            <a:solidFill>
              <a:schemeClr val="accent1">
                <a:lumMod val="75000"/>
              </a:schemeClr>
            </a:solidFill>
            <a:miter lim="800000"/>
            <a:headEnd/>
            <a:tailEnd/>
          </a:ln>
        </p:spPr>
      </p:pic>
      <p:pic>
        <p:nvPicPr>
          <p:cNvPr id="14" name="Obrázok 13" descr="k4"/>
          <p:cNvPicPr/>
          <p:nvPr/>
        </p:nvPicPr>
        <p:blipFill>
          <a:blip r:embed="rId5"/>
          <a:srcRect/>
          <a:stretch>
            <a:fillRect/>
          </a:stretch>
        </p:blipFill>
        <p:spPr bwMode="auto">
          <a:xfrm>
            <a:off x="6722245" y="4429132"/>
            <a:ext cx="2421755" cy="2428868"/>
          </a:xfrm>
          <a:prstGeom prst="rect">
            <a:avLst/>
          </a:prstGeom>
          <a:noFill/>
          <a:ln w="9525">
            <a:solidFill>
              <a:schemeClr val="accent1">
                <a:lumMod val="75000"/>
              </a:schemeClr>
            </a:solidFill>
            <a:miter lim="800000"/>
            <a:headEnd/>
            <a:tailEnd/>
          </a:ln>
        </p:spPr>
      </p:pic>
      <p:sp>
        <p:nvSpPr>
          <p:cNvPr id="2050" name="AutoShape 2" descr="Skanzen v Humennom | SDEŤM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52" name="Picture 4" descr="Vihorlatský skanzen Humenné - Ján Urda - (blog.sme.sk)"/>
          <p:cNvPicPr>
            <a:picLocks noChangeAspect="1" noChangeArrowheads="1"/>
          </p:cNvPicPr>
          <p:nvPr/>
        </p:nvPicPr>
        <p:blipFill>
          <a:blip r:embed="rId6"/>
          <a:srcRect/>
          <a:stretch>
            <a:fillRect/>
          </a:stretch>
        </p:blipFill>
        <p:spPr bwMode="auto">
          <a:xfrm>
            <a:off x="6929454" y="2285992"/>
            <a:ext cx="2214546" cy="2133603"/>
          </a:xfrm>
          <a:prstGeom prst="rect">
            <a:avLst/>
          </a:prstGeom>
          <a:noFill/>
          <a:ln>
            <a:solidFill>
              <a:schemeClr val="accent1">
                <a:lumMod val="75000"/>
              </a:schemeClr>
            </a:solidFill>
          </a:ln>
        </p:spPr>
      </p:pic>
      <p:sp>
        <p:nvSpPr>
          <p:cNvPr id="2054" name="AutoShape 6" descr="Tipy na výlet - Skanzen Humenné | SPOZNAJ.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56" name="AutoShape 8" descr="Tipy na výlet - Skanzen Humenné | SPOZNAJ.E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58" name="Picture 10" descr="Skanzen v Humennom - vypadni.sk"/>
          <p:cNvPicPr>
            <a:picLocks noChangeAspect="1" noChangeArrowheads="1"/>
          </p:cNvPicPr>
          <p:nvPr/>
        </p:nvPicPr>
        <p:blipFill>
          <a:blip r:embed="rId7"/>
          <a:srcRect/>
          <a:stretch>
            <a:fillRect/>
          </a:stretch>
        </p:blipFill>
        <p:spPr bwMode="auto">
          <a:xfrm>
            <a:off x="7000893" y="0"/>
            <a:ext cx="2143108" cy="2285992"/>
          </a:xfrm>
          <a:prstGeom prst="rect">
            <a:avLst/>
          </a:prstGeom>
          <a:noFill/>
          <a:ln>
            <a:solidFill>
              <a:schemeClr val="accent1">
                <a:lumMod val="75000"/>
              </a:schemeClr>
            </a:solidFill>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0"/>
            <a:ext cx="9144000" cy="4929198"/>
          </a:xfrm>
          <a:solidFill>
            <a:schemeClr val="tx2">
              <a:lumMod val="40000"/>
              <a:lumOff val="60000"/>
            </a:schemeClr>
          </a:solidFill>
          <a:ln>
            <a:solidFill>
              <a:schemeClr val="accent1">
                <a:lumMod val="75000"/>
              </a:schemeClr>
            </a:solidFill>
          </a:ln>
        </p:spPr>
        <p:style>
          <a:lnRef idx="3">
            <a:schemeClr val="lt1"/>
          </a:lnRef>
          <a:fillRef idx="1">
            <a:schemeClr val="accent5"/>
          </a:fillRef>
          <a:effectRef idx="1">
            <a:schemeClr val="accent5"/>
          </a:effectRef>
          <a:fontRef idx="minor">
            <a:schemeClr val="lt1"/>
          </a:fontRef>
        </p:style>
        <p:txBody>
          <a:bodyPr anchor="ctr">
            <a:normAutofit/>
          </a:bodyPr>
          <a:lstStyle/>
          <a:p>
            <a:pPr lvl="0" fontAlgn="base">
              <a:spcAft>
                <a:spcPct val="0"/>
              </a:spcAft>
            </a:pPr>
            <a:r>
              <a:rPr lang="sk-SK" sz="5400" dirty="0" err="1" smtClean="0">
                <a:solidFill>
                  <a:srgbClr val="202124"/>
                </a:solidFill>
                <a:latin typeface="Antique Olive Compact" pitchFamily="34" charset="0"/>
                <a:cs typeface="Arial" pitchFamily="34" charset="0"/>
              </a:rPr>
              <a:t>Thanks</a:t>
            </a:r>
            <a:r>
              <a:rPr lang="sk-SK" sz="5400" dirty="0" smtClean="0">
                <a:solidFill>
                  <a:srgbClr val="202124"/>
                </a:solidFill>
                <a:latin typeface="Antique Olive Compact" pitchFamily="34" charset="0"/>
                <a:cs typeface="Arial" pitchFamily="34" charset="0"/>
              </a:rPr>
              <a:t> </a:t>
            </a:r>
            <a:r>
              <a:rPr lang="sk-SK" sz="5400" dirty="0" err="1" smtClean="0">
                <a:solidFill>
                  <a:srgbClr val="202124"/>
                </a:solidFill>
                <a:latin typeface="Antique Olive Compact" pitchFamily="34" charset="0"/>
                <a:cs typeface="Arial" pitchFamily="34" charset="0"/>
              </a:rPr>
              <a:t>for</a:t>
            </a:r>
            <a:r>
              <a:rPr lang="sk-SK" sz="5400" dirty="0" smtClean="0">
                <a:solidFill>
                  <a:srgbClr val="202124"/>
                </a:solidFill>
                <a:latin typeface="Antique Olive Compact" pitchFamily="34" charset="0"/>
                <a:cs typeface="Arial" pitchFamily="34" charset="0"/>
              </a:rPr>
              <a:t> </a:t>
            </a:r>
            <a:br>
              <a:rPr lang="sk-SK" sz="5400" dirty="0" smtClean="0">
                <a:solidFill>
                  <a:srgbClr val="202124"/>
                </a:solidFill>
                <a:latin typeface="Antique Olive Compact" pitchFamily="34" charset="0"/>
                <a:cs typeface="Arial" pitchFamily="34" charset="0"/>
              </a:rPr>
            </a:br>
            <a:r>
              <a:rPr lang="sk-SK" sz="5400" dirty="0" err="1" smtClean="0">
                <a:solidFill>
                  <a:srgbClr val="202124"/>
                </a:solidFill>
                <a:latin typeface="Antique Olive Compact" pitchFamily="34" charset="0"/>
                <a:cs typeface="Arial" pitchFamily="34" charset="0"/>
              </a:rPr>
              <a:t>attention</a:t>
            </a:r>
            <a:r>
              <a:rPr lang="sk-SK" sz="5400" dirty="0" smtClean="0">
                <a:solidFill>
                  <a:srgbClr val="202124"/>
                </a:solidFill>
                <a:latin typeface="Antique Olive Compact" pitchFamily="34" charset="0"/>
                <a:cs typeface="Arial" pitchFamily="34" charset="0"/>
              </a:rPr>
              <a:t>.</a:t>
            </a:r>
            <a:endParaRPr lang="sk-SK" sz="5400" dirty="0" smtClean="0">
              <a:solidFill>
                <a:schemeClr val="tx1"/>
              </a:solidFill>
              <a:latin typeface="Antique Olive Compact" pitchFamily="34" charset="0"/>
              <a:cs typeface="Arial" pitchFamily="34" charset="0"/>
            </a:endParaRPr>
          </a:p>
        </p:txBody>
      </p:sp>
      <p:sp>
        <p:nvSpPr>
          <p:cNvPr id="8" name="Podnadpis 7"/>
          <p:cNvSpPr>
            <a:spLocks noGrp="1"/>
          </p:cNvSpPr>
          <p:nvPr>
            <p:ph type="subTitle" idx="1"/>
          </p:nvPr>
        </p:nvSpPr>
        <p:spPr>
          <a:xfrm>
            <a:off x="0" y="5000636"/>
            <a:ext cx="9144000" cy="1857364"/>
          </a:xfrm>
          <a:solidFill>
            <a:schemeClr val="tx2">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anchor="b">
            <a:normAutofit/>
          </a:bodyPr>
          <a:lstStyle/>
          <a:p>
            <a:pPr algn="r"/>
            <a:r>
              <a:rPr lang="sk-SK" sz="3200" b="1" smtClean="0">
                <a:solidFill>
                  <a:schemeClr val="tx1"/>
                </a:solidFill>
                <a:latin typeface="Arial Black" pitchFamily="34" charset="0"/>
              </a:rPr>
              <a:t>Erasmus team</a:t>
            </a:r>
            <a:endParaRPr lang="sk-SK" sz="3200" b="1" dirty="0">
              <a:solidFill>
                <a:schemeClr val="tx1"/>
              </a:solidFill>
              <a:latin typeface="Arial Black"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196</Words>
  <Application>Microsoft Office PowerPoint</Application>
  <PresentationFormat>Prezentácia na obrazovke (4:3)</PresentationFormat>
  <Paragraphs>33</Paragraphs>
  <Slides>7</Slides>
  <Notes>2</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7</vt:i4>
      </vt:variant>
    </vt:vector>
  </HeadingPairs>
  <TitlesOfParts>
    <vt:vector size="15" baseType="lpstr">
      <vt:lpstr>Algerian</vt:lpstr>
      <vt:lpstr>Antique Olive Compact</vt:lpstr>
      <vt:lpstr>Arial</vt:lpstr>
      <vt:lpstr>Arial Black</vt:lpstr>
      <vt:lpstr>Calibri</vt:lpstr>
      <vt:lpstr>Goudy Stout</vt:lpstr>
      <vt:lpstr>Wingdings</vt:lpstr>
      <vt:lpstr>Motív Office</vt:lpstr>
      <vt:lpstr>Erasmus +   Nature and photo  Croatia, Krivodol  21.5.-27.5.2023</vt:lpstr>
      <vt:lpstr>Prezentácia programu PowerPoint</vt:lpstr>
      <vt:lpstr>Prezentácia programu PowerPoint</vt:lpstr>
      <vt:lpstr>      - Important historical and cultural monuments of the city include: - Humenné Castle, the Gothic Church of All Saints, an open-air museum of folk architecture, a Jewish cemetery...   - Other tourist attractions include the statue of St. Ján Nepomúcky in the park, the statue of the Good Soldier Švejk, the Fountain of Love on the centre zone, sports hall, winter stadium, shopping centers...  - Near the city are the ruins of the Brekov and Jasenov castles, the Vihorlat mountain range,   sea ​​eye lake....</vt:lpstr>
      <vt:lpstr>        - Castle in Humenne together with the park is a national cultural monument  - The former Renaissance residence of the Druget family and later rebuilt in the Baroque style became the property of the Andráš family.  - The Vihorlat Museum is located here.</vt:lpstr>
      <vt:lpstr>Prezentácia programu PowerPoint</vt:lpstr>
      <vt:lpstr>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in my Life</dc:title>
  <dc:creator>Rohaľová</dc:creator>
  <cp:lastModifiedBy>Uzivatel</cp:lastModifiedBy>
  <cp:revision>97</cp:revision>
  <dcterms:created xsi:type="dcterms:W3CDTF">2020-12-01T20:06:02Z</dcterms:created>
  <dcterms:modified xsi:type="dcterms:W3CDTF">2023-05-18T13:06:04Z</dcterms:modified>
</cp:coreProperties>
</file>