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5" r:id="rId12"/>
    <p:sldId id="267" r:id="rId13"/>
    <p:sldId id="269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866F0-D05D-416F-B25F-89FC9BCC042C}" v="667" dt="2023-03-02T18:52:24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02T18:53:13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2884 3096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2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62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71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3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4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9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85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0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23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4373ADDE-90E7-C363-BFED-9EBDB1AC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7107" b="42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1" name="Oval 25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2701" y="917465"/>
            <a:ext cx="6590370" cy="2824209"/>
          </a:xfrm>
        </p:spPr>
        <p:txBody>
          <a:bodyPr>
            <a:normAutofit/>
          </a:bodyPr>
          <a:lstStyle/>
          <a:p>
            <a:r>
              <a:rPr lang="en-US" err="1">
                <a:cs typeface="Aharoni"/>
              </a:rPr>
              <a:t>Erasmus+"Nature</a:t>
            </a:r>
            <a:r>
              <a:rPr lang="en-US">
                <a:cs typeface="Aharoni"/>
              </a:rPr>
              <a:t> and Photo"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OŠ Tin </a:t>
            </a:r>
            <a:r>
              <a:rPr lang="en-US" err="1"/>
              <a:t>Ujević</a:t>
            </a:r>
          </a:p>
          <a:p>
            <a:r>
              <a:rPr lang="en-US"/>
              <a:t>-</a:t>
            </a:r>
            <a:r>
              <a:rPr lang="en-US" err="1"/>
              <a:t>Krivodol</a:t>
            </a:r>
            <a:r>
              <a:rPr lang="en-US"/>
              <a:t> Croatia</a:t>
            </a:r>
          </a:p>
        </p:txBody>
      </p:sp>
      <p:sp>
        <p:nvSpPr>
          <p:cNvPr id="112" name="Arc 27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B283-5259-B332-A065-D96572A6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Some of the types that exist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ECB15-E4B5-3250-D5CD-0719188E6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Renewable:                                            Non-renewable:          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wind energy                                             Coal   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Solar energy                                             Oil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biomass                                                     Natural gas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thermal energy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hydropower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C3041D9-34AB-0E97-A23E-EE67F723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893" y="1102564"/>
            <a:ext cx="2953648" cy="19355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8659F18-25EC-BFEA-E78B-625053DC8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27" y="3022390"/>
            <a:ext cx="3218551" cy="2179068"/>
          </a:xfrm>
          <a:prstGeom prst="rect">
            <a:avLst/>
          </a:prstGeom>
        </p:spPr>
      </p:pic>
      <p:pic>
        <p:nvPicPr>
          <p:cNvPr id="6" name="Picture 6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48209F8A-F51E-B0EA-C9D9-55BD4210E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38" y="4452488"/>
            <a:ext cx="2642738" cy="1878043"/>
          </a:xfrm>
          <a:prstGeom prst="rect">
            <a:avLst/>
          </a:prstGeom>
        </p:spPr>
      </p:pic>
      <p:pic>
        <p:nvPicPr>
          <p:cNvPr id="7" name="Picture 7" descr="A picture containing outdoor object, star, worm&#10;&#10;Description automatically generated">
            <a:extLst>
              <a:ext uri="{FF2B5EF4-FFF2-40B4-BE49-F238E27FC236}">
                <a16:creationId xmlns:a16="http://schemas.microsoft.com/office/drawing/2014/main" id="{762B5B0F-4765-801A-07F6-46BCF456D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66" t="979" r="21466" b="-943"/>
          <a:stretch/>
        </p:blipFill>
        <p:spPr>
          <a:xfrm>
            <a:off x="3387306" y="1324353"/>
            <a:ext cx="2198099" cy="21826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DBC11E-2188-2899-8D62-7F4A4D38D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370" y="3808293"/>
            <a:ext cx="2619375" cy="174307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A3A5EBD-7B78-8AC5-7DDF-E7F416DA4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77" y="5001614"/>
            <a:ext cx="2950054" cy="19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A7B5F-D060-19A4-6B46-9C343DA2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Benefits from renewable energy resources</a:t>
            </a:r>
            <a:endParaRPr lang="en-US" sz="3600">
              <a:cs typeface="Aharon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FD5D-F8F2-6FDE-D9EF-BB748626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>
                <a:ea typeface="+mn-lt"/>
                <a:cs typeface="+mn-lt"/>
              </a:rPr>
              <a:t>Renewable energy is energy created from natural sources, which means that they cannot be used up and can be renewed again</a:t>
            </a:r>
          </a:p>
          <a:p>
            <a:r>
              <a:rPr lang="en-US" sz="3600">
                <a:ea typeface="+mn-lt"/>
                <a:cs typeface="+mn-lt"/>
              </a:rPr>
              <a:t>Renewable energy is increasingly considered one of the key factors in the future development of the Earth</a:t>
            </a:r>
            <a:endParaRPr lang="en-US" sz="3600"/>
          </a:p>
          <a:p>
            <a:endParaRPr lang="en-US" sz="3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44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E420-4168-8F74-2E6E-A210469A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Some disadvantages of renewable energy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3166-C3AB-28B5-988F-9724B657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0656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Solar power is not always reliable because efficiency depends on how much sunlight the area receives</a:t>
            </a:r>
          </a:p>
          <a:p>
            <a:r>
              <a:rPr lang="en-US">
                <a:ea typeface="+mn-lt"/>
                <a:cs typeface="+mn-lt"/>
              </a:rPr>
              <a:t>Tidal energy has very expensive installation costs</a:t>
            </a:r>
          </a:p>
          <a:p>
            <a:r>
              <a:rPr lang="en-US">
                <a:ea typeface="+mn-lt"/>
                <a:cs typeface="+mn-lt"/>
              </a:rPr>
              <a:t>The construction of barrages can harm marine habitats</a:t>
            </a:r>
          </a:p>
          <a:p>
            <a:r>
              <a:rPr lang="en-US">
                <a:ea typeface="+mn-lt"/>
                <a:cs typeface="+mn-lt"/>
              </a:rPr>
              <a:t>Wave energy stations can have a negative impact on marine life</a:t>
            </a:r>
          </a:p>
          <a:p>
            <a:r>
              <a:rPr lang="en-US">
                <a:ea typeface="+mn-lt"/>
                <a:cs typeface="+mn-lt"/>
              </a:rPr>
              <a:t>Dams are very expensive to build. For reservoirs, it is necessary to flood large areas of land. Dams can stop fish migration</a:t>
            </a:r>
            <a:endParaRPr lang="en-US"/>
          </a:p>
        </p:txBody>
      </p:sp>
      <p:pic>
        <p:nvPicPr>
          <p:cNvPr id="4" name="Graphic 4" descr="Thumbs Down with solid fill">
            <a:extLst>
              <a:ext uri="{FF2B5EF4-FFF2-40B4-BE49-F238E27FC236}">
                <a16:creationId xmlns:a16="http://schemas.microsoft.com/office/drawing/2014/main" id="{08E57A0E-FB9E-549C-8904-3733DE79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611" y="5085272"/>
            <a:ext cx="1877683" cy="1863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2EF22F-B3B8-00F1-BDC1-6589C9CCCDDE}"/>
                  </a:ext>
                </a:extLst>
              </p14:cNvPr>
              <p14:cNvContentPartPr/>
              <p14:nvPr/>
            </p14:nvContentPartPr>
            <p14:xfrm>
              <a:off x="-1608666" y="1473199"/>
              <a:ext cx="16933" cy="1693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2EF22F-B3B8-00F1-BDC1-6589C9CCCD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148616" y="-3606701"/>
                <a:ext cx="5079900" cy="101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53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E9D3F-8089-D3FA-5464-C2E97B81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5" y="3897376"/>
            <a:ext cx="4485062" cy="2216513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Benefits of non-renewable energy resources</a:t>
            </a:r>
            <a:endParaRPr lang="en-US" sz="3600">
              <a:cs typeface="Aharoni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plant, garden&#10;&#10;Description automatically generated">
            <a:extLst>
              <a:ext uri="{FF2B5EF4-FFF2-40B4-BE49-F238E27FC236}">
                <a16:creationId xmlns:a16="http://schemas.microsoft.com/office/drawing/2014/main" id="{AFF323CF-4840-E8AB-0121-9645406D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715497"/>
            <a:ext cx="10872172" cy="293548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A18E-9A2C-023B-F0F6-443FF323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873" y="3897377"/>
            <a:ext cx="6382966" cy="22165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Fossil fuels are cheap to mine and convert into electricity</a:t>
            </a:r>
          </a:p>
          <a:p>
            <a:r>
              <a:rPr lang="en-US">
                <a:ea typeface="+mn-lt"/>
                <a:cs typeface="+mn-lt"/>
              </a:rPr>
              <a:t>Coal and oil give us fuel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Gas is used in the household, it is used for heating, in industry, etc.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060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D7C45-DFDB-C0C2-EBDF-8BFD7018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31" y="1305128"/>
            <a:ext cx="3844355" cy="406462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ea typeface="+mj-lt"/>
                <a:cs typeface="+mj-lt"/>
              </a:rPr>
              <a:t>Disadvantages of non-renewable energy resources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6222-EB23-538F-F879-245D1FAE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3" y="130767"/>
            <a:ext cx="5257799" cy="4889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>
                <a:ea typeface="+mn-lt"/>
                <a:cs typeface="+mn-lt"/>
              </a:rPr>
              <a:t>Non-renewable energy sources are energy sources that cannot be regenerated or produced again</a:t>
            </a:r>
          </a:p>
          <a:p>
            <a:r>
              <a:rPr lang="en-US" sz="3000">
                <a:ea typeface="+mn-lt"/>
                <a:cs typeface="+mn-lt"/>
              </a:rPr>
              <a:t>Fossil fuels are a major contributor to global warming, as burning fossil fuels releases carbon dioxide into the atmosphere.</a:t>
            </a:r>
          </a:p>
          <a:p>
            <a:r>
              <a:rPr lang="en-US" sz="3000">
                <a:ea typeface="+mn-lt"/>
                <a:cs typeface="+mn-lt"/>
              </a:rPr>
              <a:t>Coal also contains impurities such as sulfur</a:t>
            </a:r>
          </a:p>
          <a:p>
            <a:r>
              <a:rPr lang="en-US" sz="3000">
                <a:ea typeface="+mn-lt"/>
                <a:cs typeface="+mn-lt"/>
              </a:rPr>
              <a:t>Waste from nuclear power plants remains radioactive and harmful to living things</a:t>
            </a:r>
            <a:endParaRPr lang="en-US" sz="30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9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1FA00-1244-10C8-C463-9F5113AB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>
                <a:ea typeface="+mj-lt"/>
                <a:cs typeface="+mj-lt"/>
              </a:rPr>
              <a:t>Thank you for your attention!!</a:t>
            </a: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96BFC-1C06-4DEC-6CDF-B716AF59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>
              <a:cs typeface="Aharoni"/>
            </a:endParaRPr>
          </a:p>
          <a:p>
            <a:r>
              <a:rPr lang="en-US" sz="4400">
                <a:ea typeface="+mj-lt"/>
                <a:cs typeface="+mj-lt"/>
              </a:rPr>
              <a:t>What is </a:t>
            </a:r>
            <a:r>
              <a:rPr lang="en-US" sz="4400" err="1">
                <a:ea typeface="+mj-lt"/>
                <a:cs typeface="+mj-lt"/>
              </a:rPr>
              <a:t>recycling?Why</a:t>
            </a:r>
            <a:r>
              <a:rPr lang="en-US" sz="4400">
                <a:ea typeface="+mj-lt"/>
                <a:cs typeface="+mj-lt"/>
              </a:rPr>
              <a:t> is it important to all of us?</a:t>
            </a:r>
            <a:endParaRPr lang="en-US" sz="4400">
              <a:cs typeface="Aharon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clipart, pinwheel&#10;&#10;Description automatically generated">
            <a:extLst>
              <a:ext uri="{FF2B5EF4-FFF2-40B4-BE49-F238E27FC236}">
                <a16:creationId xmlns:a16="http://schemas.microsoft.com/office/drawing/2014/main" id="{45278AD9-3A94-972E-E924-202AB658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1" y="2757114"/>
            <a:ext cx="3628665" cy="3566662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1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3175-426B-6298-0868-EE87915E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Definition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E3B3-BEAC-A8B6-4ED3-5004A776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To recycle: to treat or process used materials or waste so we can use these materials again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This stops us from wasting useful materials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 Recycling is important because…</a:t>
            </a:r>
          </a:p>
          <a:p>
            <a:r>
              <a:rPr lang="en-US" sz="3200">
                <a:ea typeface="+mn-lt"/>
                <a:cs typeface="+mn-lt"/>
              </a:rPr>
              <a:t>It reduces the number of fresh raw materials we use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It reduces the amount of energy we use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It reduces air pollution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It reduces water pollution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It lowers the amount of greenhouse gases </a:t>
            </a:r>
            <a:endParaRPr lang="en-US" sz="3200"/>
          </a:p>
          <a:p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6059939-3E06-ED75-89E7-4C0802845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0" t="18085" r="8616" b="10106"/>
          <a:stretch/>
        </p:blipFill>
        <p:spPr>
          <a:xfrm>
            <a:off x="4710022" y="-4394"/>
            <a:ext cx="4497772" cy="1936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44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FD2E-219D-5E52-28C7-BD540D8D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Examples of recycling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9DC6E-D546-441D-21AA-3DB1DBDD6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Reusing plastic bags when you go to the supermarket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Recycling paper so it can be processed and used again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Melting food cans made from steel and making them into new food cans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Instead of throwing away uneaten food, you can compost it</a:t>
            </a:r>
            <a:endParaRPr lang="en-US"/>
          </a:p>
        </p:txBody>
      </p:sp>
      <p:pic>
        <p:nvPicPr>
          <p:cNvPr id="4" name="Picture 4" descr="A picture containing bottle, wall, indoor, items&#10;&#10;Description automatically generated">
            <a:extLst>
              <a:ext uri="{FF2B5EF4-FFF2-40B4-BE49-F238E27FC236}">
                <a16:creationId xmlns:a16="http://schemas.microsoft.com/office/drawing/2014/main" id="{577E1FDB-9788-28D4-EF2A-669182E5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73" y="3916027"/>
            <a:ext cx="3879012" cy="2778435"/>
          </a:xfrm>
          <a:prstGeom prst="rect">
            <a:avLst/>
          </a:prstGeom>
        </p:spPr>
      </p:pic>
      <p:pic>
        <p:nvPicPr>
          <p:cNvPr id="5" name="Picture 5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ED351CD3-4137-7AAE-3876-BBD00AAE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98" y="4299923"/>
            <a:ext cx="4367841" cy="24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E0F6B-B959-E582-3465-CFC8E397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Reduce, reuse, recycle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6231-0FAE-A48B-7AB1-8302BE6A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ea typeface="+mn-lt"/>
                <a:cs typeface="+mn-lt"/>
              </a:rPr>
              <a:t>You can help by learning about and practicing the THREE R’S of waste management</a:t>
            </a:r>
            <a:endParaRPr lang="en-US" sz="3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A6469B-C610-7724-D6B6-D0B66D69C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9" r="20335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4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6DC5-8A58-99C7-E3C6-8926E0FF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Reduce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F8DD-DD19-F4AC-5225-0CAA8E0D6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Reduce/Reduction: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to make something smaller or use less. The result is a smaller amount of waste.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HOW?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Only buy what you need, and use everything that you buy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Buy products that don’t have much plastic packaging and buy things like recycled paper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Use reusable bags at supermarkets </a:t>
            </a:r>
            <a:endParaRPr lang="en-US"/>
          </a:p>
        </p:txBody>
      </p:sp>
      <p:pic>
        <p:nvPicPr>
          <p:cNvPr id="17" name="Picture 18" descr="Logo&#10;&#10;Description automatically generated">
            <a:extLst>
              <a:ext uri="{FF2B5EF4-FFF2-40B4-BE49-F238E27FC236}">
                <a16:creationId xmlns:a16="http://schemas.microsoft.com/office/drawing/2014/main" id="{5AFE6C51-C683-7356-721E-09856E9A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96" y="4406085"/>
            <a:ext cx="2513163" cy="2344660"/>
          </a:xfrm>
          <a:prstGeom prst="rect">
            <a:avLst/>
          </a:prstGeom>
        </p:spPr>
      </p:pic>
      <p:pic>
        <p:nvPicPr>
          <p:cNvPr id="23" name="Graphic 24" descr="Open hand outline">
            <a:extLst>
              <a:ext uri="{FF2B5EF4-FFF2-40B4-BE49-F238E27FC236}">
                <a16:creationId xmlns:a16="http://schemas.microsoft.com/office/drawing/2014/main" id="{B895918D-73A3-0D02-AF26-E53A6D05C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8611" y="-4313"/>
            <a:ext cx="3229154" cy="3200400"/>
          </a:xfrm>
          <a:prstGeom prst="rect">
            <a:avLst/>
          </a:prstGeom>
        </p:spPr>
      </p:pic>
      <p:pic>
        <p:nvPicPr>
          <p:cNvPr id="25" name="Graphic 25" descr="Tree With Roots with solid fill">
            <a:extLst>
              <a:ext uri="{FF2B5EF4-FFF2-40B4-BE49-F238E27FC236}">
                <a16:creationId xmlns:a16="http://schemas.microsoft.com/office/drawing/2014/main" id="{4B8DF896-B73A-75F2-749F-DBD8CDF9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9592" y="125083"/>
            <a:ext cx="971909" cy="957532"/>
          </a:xfrm>
          <a:prstGeom prst="rect">
            <a:avLst/>
          </a:prstGeom>
        </p:spPr>
      </p:pic>
      <p:pic>
        <p:nvPicPr>
          <p:cNvPr id="27" name="Graphic 27" descr="Sustainability with solid fill">
            <a:extLst>
              <a:ext uri="{FF2B5EF4-FFF2-40B4-BE49-F238E27FC236}">
                <a16:creationId xmlns:a16="http://schemas.microsoft.com/office/drawing/2014/main" id="{3323696B-41B0-D368-1451-1F2836A99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1366" y="369498"/>
            <a:ext cx="885646" cy="885646"/>
          </a:xfrm>
          <a:prstGeom prst="rect">
            <a:avLst/>
          </a:prstGeom>
        </p:spPr>
      </p:pic>
      <p:pic>
        <p:nvPicPr>
          <p:cNvPr id="28" name="Graphic 28" descr="Recycle with solid fill">
            <a:extLst>
              <a:ext uri="{FF2B5EF4-FFF2-40B4-BE49-F238E27FC236}">
                <a16:creationId xmlns:a16="http://schemas.microsoft.com/office/drawing/2014/main" id="{4E8C529B-29B7-37DF-204A-08E24BC33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2498" y="355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0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233D9-43DE-D0AE-4D6E-50FDE469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-181215"/>
            <a:ext cx="5393361" cy="1325563"/>
          </a:xfrm>
        </p:spPr>
        <p:txBody>
          <a:bodyPr>
            <a:normAutofit/>
          </a:bodyPr>
          <a:lstStyle/>
          <a:p>
            <a:r>
              <a:rPr lang="en-US">
                <a:cs typeface="Aharoni"/>
              </a:rPr>
              <a:t>Reuse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0975-6BC9-CC65-17D3-AFCF82BE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23" y="819210"/>
            <a:ext cx="539336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You can reuse materials in their original form instead of throwing them away. You can also give materials to others who could use them after you.</a:t>
            </a:r>
          </a:p>
          <a:p>
            <a:r>
              <a:rPr lang="en-US" sz="3200">
                <a:ea typeface="+mn-lt"/>
                <a:cs typeface="+mn-lt"/>
              </a:rPr>
              <a:t>HOW?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Use washable cups or travel mugs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When you use things like plastic cups, plates, etc., don’t throw them away. Wash and reuse them! </a:t>
            </a:r>
            <a:endParaRPr lang="en-US" sz="3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B3D7DD-57E1-7672-7C62-E872D96F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240" y="2048997"/>
            <a:ext cx="4959994" cy="287802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4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DE110-F46F-CDAC-79E1-17E7E8BB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17" y="-19624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Recycle</a:t>
            </a:r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grass, container, bin&#10;&#10;Description automatically generated">
            <a:extLst>
              <a:ext uri="{FF2B5EF4-FFF2-40B4-BE49-F238E27FC236}">
                <a16:creationId xmlns:a16="http://schemas.microsoft.com/office/drawing/2014/main" id="{97430398-65A2-0D2E-59DB-B5729E138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4" r="8161" b="-1"/>
          <a:stretch/>
        </p:blipFill>
        <p:spPr>
          <a:xfrm>
            <a:off x="703182" y="955463"/>
            <a:ext cx="4777381" cy="4777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9B192-2672-F886-F961-81C867AF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075" y="719236"/>
            <a:ext cx="5458838" cy="41925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+mn-lt"/>
                <a:cs typeface="+mn-lt"/>
              </a:rPr>
              <a:t>Remember the things you use</a:t>
            </a:r>
          </a:p>
          <a:p>
            <a:pPr marL="0" indent="0">
              <a:buNone/>
            </a:pPr>
            <a:r>
              <a:rPr lang="en-US" sz="3200">
                <a:ea typeface="+mn-lt"/>
                <a:cs typeface="+mn-lt"/>
              </a:rPr>
              <a:t>  every day that you can recycle! </a:t>
            </a:r>
            <a:endParaRPr lang="en-US" sz="3200"/>
          </a:p>
          <a:p>
            <a:r>
              <a:rPr lang="en-US" sz="3200">
                <a:ea typeface="+mn-lt"/>
                <a:cs typeface="+mn-lt"/>
              </a:rPr>
              <a:t>Aluminum cans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Cardboard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Electronics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Glass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Metal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Newspaper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Paper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Plastic bottles</a:t>
            </a:r>
            <a:br>
              <a:rPr lang="en-US" sz="3200">
                <a:ea typeface="+mn-lt"/>
                <a:cs typeface="+mn-lt"/>
              </a:rPr>
            </a:br>
            <a:r>
              <a:rPr lang="en-US" sz="3200">
                <a:ea typeface="+mn-lt"/>
                <a:cs typeface="+mn-lt"/>
              </a:rPr>
              <a:t> Steel cans 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8675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61D29-3EEF-A8D0-664D-AF37BAD2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18" y="1455667"/>
            <a:ext cx="5461131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100"/>
            </a:br>
            <a:r>
              <a:rPr lang="en-US" sz="5100">
                <a:ea typeface="+mj-lt"/>
                <a:cs typeface="+mj-lt"/>
              </a:rPr>
              <a:t>What are</a:t>
            </a:r>
            <a:br>
              <a:rPr lang="en-US" sz="5100">
                <a:ea typeface="+mj-lt"/>
                <a:cs typeface="+mj-lt"/>
              </a:rPr>
            </a:br>
            <a:r>
              <a:rPr lang="en-US" sz="5100">
                <a:ea typeface="+mj-lt"/>
                <a:cs typeface="+mj-lt"/>
              </a:rPr>
              <a:t>energy</a:t>
            </a:r>
            <a:br>
              <a:rPr lang="en-US" sz="5100">
                <a:ea typeface="+mj-lt"/>
                <a:cs typeface="+mj-lt"/>
              </a:rPr>
            </a:br>
            <a:r>
              <a:rPr lang="en-US" sz="5100">
                <a:ea typeface="+mj-lt"/>
                <a:cs typeface="+mj-lt"/>
              </a:rPr>
              <a:t>resources?</a:t>
            </a:r>
          </a:p>
          <a:p>
            <a:endParaRPr lang="en-US" sz="5100" kern="1200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89703AA7-7F1E-3739-AA02-765BB983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33" b="-4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9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E6ADAAE-E301-15FC-F771-F73E94A0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3230512"/>
            <a:ext cx="4267200" cy="20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725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ShapesVTI</vt:lpstr>
      <vt:lpstr>Erasmus+"Nature and Photo"</vt:lpstr>
      <vt:lpstr> What is recycling?Why is it important to all of us?</vt:lpstr>
      <vt:lpstr>Definition</vt:lpstr>
      <vt:lpstr>Examples of recycling </vt:lpstr>
      <vt:lpstr>Reduce, reuse, recycle</vt:lpstr>
      <vt:lpstr>Reduce</vt:lpstr>
      <vt:lpstr>Reuse</vt:lpstr>
      <vt:lpstr>Recycle</vt:lpstr>
      <vt:lpstr> What are energy resources? </vt:lpstr>
      <vt:lpstr>Some of the types that exist</vt:lpstr>
      <vt:lpstr>Benefits from renewable energy resources</vt:lpstr>
      <vt:lpstr>Some disadvantages of renewable energy resources</vt:lpstr>
      <vt:lpstr>Benefits of non-renewable energy resources</vt:lpstr>
      <vt:lpstr>Disadvantages of non-renewable energy resources</vt:lpstr>
      <vt:lpstr>Thank you for your attention!!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2023-03-02T15:36:58Z</dcterms:created>
  <dcterms:modified xsi:type="dcterms:W3CDTF">2023-03-03T09:51:19Z</dcterms:modified>
</cp:coreProperties>
</file>